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9" r:id="rId2"/>
    <p:sldId id="260" r:id="rId3"/>
    <p:sldId id="261" r:id="rId4"/>
    <p:sldId id="262" r:id="rId5"/>
    <p:sldId id="263" r:id="rId6"/>
    <p:sldId id="338" r:id="rId7"/>
    <p:sldId id="264" r:id="rId8"/>
    <p:sldId id="265" r:id="rId9"/>
    <p:sldId id="271" r:id="rId10"/>
    <p:sldId id="347" r:id="rId11"/>
    <p:sldId id="273" r:id="rId12"/>
    <p:sldId id="272" r:id="rId13"/>
    <p:sldId id="269" r:id="rId14"/>
    <p:sldId id="340" r:id="rId15"/>
    <p:sldId id="341" r:id="rId16"/>
    <p:sldId id="331" r:id="rId17"/>
    <p:sldId id="274" r:id="rId18"/>
    <p:sldId id="275" r:id="rId19"/>
    <p:sldId id="284" r:id="rId20"/>
    <p:sldId id="285" r:id="rId21"/>
    <p:sldId id="348" r:id="rId22"/>
    <p:sldId id="350" r:id="rId23"/>
    <p:sldId id="351" r:id="rId24"/>
    <p:sldId id="352" r:id="rId25"/>
    <p:sldId id="354" r:id="rId26"/>
    <p:sldId id="355" r:id="rId27"/>
    <p:sldId id="357" r:id="rId28"/>
    <p:sldId id="297" r:id="rId29"/>
    <p:sldId id="298" r:id="rId30"/>
    <p:sldId id="299" r:id="rId31"/>
    <p:sldId id="301" r:id="rId32"/>
    <p:sldId id="302" r:id="rId33"/>
    <p:sldId id="304" r:id="rId34"/>
    <p:sldId id="305" r:id="rId35"/>
    <p:sldId id="306" r:id="rId36"/>
    <p:sldId id="307" r:id="rId37"/>
    <p:sldId id="310" r:id="rId38"/>
    <p:sldId id="315" r:id="rId39"/>
    <p:sldId id="316" r:id="rId40"/>
    <p:sldId id="318" r:id="rId41"/>
    <p:sldId id="319" r:id="rId42"/>
    <p:sldId id="320" r:id="rId43"/>
    <p:sldId id="321" r:id="rId44"/>
    <p:sldId id="325" r:id="rId45"/>
    <p:sldId id="326" r:id="rId46"/>
    <p:sldId id="32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6" r:id="rId55"/>
    <p:sldId id="365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6" r:id="rId65"/>
    <p:sldId id="377" r:id="rId66"/>
    <p:sldId id="378" r:id="rId67"/>
    <p:sldId id="379" r:id="rId68"/>
    <p:sldId id="380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-14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5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8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3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2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25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84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2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3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60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07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2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13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0D66-BAD3-40F2-AB07-240BDBD55F4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36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Topic-2:PT</a:t>
            </a:r>
          </a:p>
          <a:p>
            <a:pPr algn="ctr"/>
            <a:endParaRPr lang="en-US" altLang="zh-TW" sz="7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</a:p>
          <a:p>
            <a:pPr algn="ctr"/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Testing</a:t>
            </a:r>
          </a:p>
        </p:txBody>
      </p:sp>
    </p:spTree>
    <p:extLst>
      <p:ext uri="{BB962C8B-B14F-4D97-AF65-F5344CB8AC3E}">
        <p14:creationId xmlns:p14="http://schemas.microsoft.com/office/powerpoint/2010/main" val="40004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49" r="15300" b="6441"/>
          <a:stretch/>
        </p:blipFill>
        <p:spPr>
          <a:xfrm>
            <a:off x="1840523" y="365125"/>
            <a:ext cx="6218978" cy="61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1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1007" y="134468"/>
            <a:ext cx="8748237" cy="1325563"/>
          </a:xfrm>
        </p:spPr>
        <p:txBody>
          <a:bodyPr/>
          <a:lstStyle/>
          <a:p>
            <a:r>
              <a:rPr lang="zh-TW" altLang="en-US" dirty="0" smtClean="0"/>
              <a:t>想要知道</a:t>
            </a:r>
            <a:r>
              <a:rPr lang="en-US" altLang="zh-TW" dirty="0" err="1" smtClean="0"/>
              <a:t>nmap</a:t>
            </a:r>
            <a:r>
              <a:rPr lang="zh-TW" altLang="en-US" dirty="0" smtClean="0"/>
              <a:t>有多少參數可下嗎</a:t>
            </a:r>
            <a:r>
              <a:rPr lang="en-US" altLang="zh-TW" dirty="0" smtClean="0"/>
              <a:t>??</a:t>
            </a:r>
            <a:br>
              <a:rPr lang="en-US" altLang="zh-TW" dirty="0" smtClean="0"/>
            </a:br>
            <a:r>
              <a:rPr lang="zh-TW" altLang="en-US" dirty="0" smtClean="0"/>
              <a:t>輸入</a:t>
            </a:r>
            <a:r>
              <a:rPr lang="en-US" altLang="zh-TW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-h</a:t>
            </a:r>
            <a:r>
              <a:rPr lang="zh-TW" altLang="en-US" dirty="0" smtClean="0"/>
              <a:t>就知道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98" r="16257" b="51461"/>
          <a:stretch/>
        </p:blipFill>
        <p:spPr>
          <a:xfrm>
            <a:off x="508687" y="1460029"/>
            <a:ext cx="9748808" cy="5278522"/>
          </a:xfrm>
          <a:prstGeom prst="rect">
            <a:avLst/>
          </a:prstGeom>
        </p:spPr>
      </p:pic>
      <p:sp>
        <p:nvSpPr>
          <p:cNvPr id="5" name="爆炸 2 4"/>
          <p:cNvSpPr/>
          <p:nvPr/>
        </p:nvSpPr>
        <p:spPr>
          <a:xfrm>
            <a:off x="7105264" y="970542"/>
            <a:ext cx="4493645" cy="208583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試看看</a:t>
            </a:r>
            <a:r>
              <a:rPr lang="en-US" altLang="zh-TW" sz="3600" dirty="0"/>
              <a:t>!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74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407513" y="1760836"/>
          <a:ext cx="5074400" cy="483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73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96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常用參數</a:t>
                      </a:r>
                      <a:r>
                        <a:rPr lang="zh-TW" altLang="en-US" sz="2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列表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5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-P</a:t>
                      </a:r>
                      <a:endParaRPr lang="zh-TW" altLang="en-US" sz="25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5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埠口掃描</a:t>
                      </a:r>
                      <a:r>
                        <a:rPr lang="en-US" altLang="zh-TW" sz="25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(port) </a:t>
                      </a:r>
                      <a:r>
                        <a:rPr lang="en-US" altLang="zh-TW" sz="25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25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服務掃描</a:t>
                      </a:r>
                      <a:endParaRPr lang="zh-TW" altLang="en-US" sz="25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作業系統掃描</a:t>
                      </a:r>
                      <a:endParaRPr lang="zh-TW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-</a:t>
                      </a:r>
                      <a:r>
                        <a:rPr lang="en-US" altLang="zh-TW" sz="2000" dirty="0" err="1" smtClean="0"/>
                        <a:t>sP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掃描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(ping scan)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-P0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無</a:t>
                      </a:r>
                      <a:r>
                        <a:rPr lang="en-US" altLang="zh-TW" sz="2000" dirty="0" smtClean="0"/>
                        <a:t>Ping</a:t>
                      </a:r>
                      <a:r>
                        <a:rPr lang="zh-TW" altLang="en-US" sz="2000" dirty="0" smtClean="0"/>
                        <a:t>掃描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effectLst/>
                        </a:rPr>
                        <a:t>-P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effectLst/>
                        </a:rPr>
                        <a:t>TCP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SYN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dirty="0" smtClean="0">
                          <a:effectLst/>
                        </a:rPr>
                        <a:t>Ping</a:t>
                      </a:r>
                      <a:r>
                        <a:rPr lang="zh-TW" altLang="en-US" sz="2000" dirty="0" smtClean="0">
                          <a:effectLst/>
                        </a:rPr>
                        <a:t>掃描</a:t>
                      </a:r>
                      <a:endParaRPr lang="zh-TW" altLang="en-US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effectLst/>
                        </a:rPr>
                        <a:t>-P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effectLst/>
                        </a:rPr>
                        <a:t>TCP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ACK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dirty="0" smtClean="0">
                          <a:effectLst/>
                        </a:rPr>
                        <a:t>Ping</a:t>
                      </a:r>
                      <a:r>
                        <a:rPr lang="zh-TW" altLang="en-US" sz="2000" dirty="0" smtClean="0">
                          <a:effectLst/>
                        </a:rPr>
                        <a:t>掃描</a:t>
                      </a:r>
                      <a:endParaRPr lang="zh-TW" altLang="en-US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effectLst/>
                        </a:rPr>
                        <a:t>-P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U</a:t>
                      </a:r>
                      <a:r>
                        <a:rPr lang="en-US" altLang="zh-TW" sz="2000" dirty="0" smtClean="0">
                          <a:effectLst/>
                        </a:rPr>
                        <a:t>DP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dirty="0" smtClean="0">
                          <a:effectLst/>
                        </a:rPr>
                        <a:t>Ping</a:t>
                      </a:r>
                      <a:r>
                        <a:rPr lang="zh-TW" altLang="en-US" sz="2000" dirty="0" smtClean="0">
                          <a:effectLst/>
                        </a:rPr>
                        <a:t>掃描</a:t>
                      </a:r>
                      <a:endParaRPr lang="zh-TW" altLang="en-US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effectLst/>
                        </a:rPr>
                        <a:t>-P</a:t>
                      </a: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effectLst/>
                        </a:rPr>
                        <a:t>ARP</a:t>
                      </a:r>
                      <a:r>
                        <a:rPr lang="zh-TW" altLang="en-US" sz="2000" dirty="0" smtClean="0">
                          <a:effectLst/>
                        </a:rPr>
                        <a:t> </a:t>
                      </a:r>
                      <a:r>
                        <a:rPr lang="en-US" altLang="zh-TW" sz="2000" dirty="0" smtClean="0">
                          <a:effectLst/>
                        </a:rPr>
                        <a:t>Ping</a:t>
                      </a:r>
                      <a:r>
                        <a:rPr lang="zh-TW" altLang="en-US" sz="2000" dirty="0" smtClean="0">
                          <a:effectLst/>
                        </a:rPr>
                        <a:t>掃描</a:t>
                      </a:r>
                      <a:endParaRPr lang="zh-TW" altLang="en-US" sz="2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428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-PY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SCTP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INIT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Ping</a:t>
                      </a:r>
                      <a:r>
                        <a:rPr lang="zh-TW" altLang="en-US" sz="2000" dirty="0" smtClean="0"/>
                        <a:t>掃描</a:t>
                      </a:r>
                      <a:endParaRPr lang="zh-TW" altLang="en-US" sz="2000" dirty="0"/>
                    </a:p>
                  </a:txBody>
                  <a:tcPr/>
                </a:tc>
              </a:tr>
              <a:tr h="42442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還有很多參數</a:t>
                      </a:r>
                      <a:r>
                        <a:rPr lang="en-US" altLang="zh-TW" dirty="0" smtClean="0"/>
                        <a:t>…………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540845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59234" y="229751"/>
            <a:ext cx="4897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nmap</a:t>
            </a:r>
            <a:r>
              <a:rPr lang="en-US" altLang="zh-TW" sz="3600" dirty="0"/>
              <a:t> </a:t>
            </a:r>
            <a:r>
              <a:rPr lang="zh-TW" altLang="en-US" sz="3600" dirty="0"/>
              <a:t>常用的指令參數</a:t>
            </a:r>
            <a:endParaRPr lang="en-US" altLang="zh-TW" sz="3600" dirty="0"/>
          </a:p>
          <a:p>
            <a:r>
              <a:rPr lang="zh-TW" altLang="en-US" sz="2400" dirty="0"/>
              <a:t>駭客大都使用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下指令</a:t>
            </a:r>
            <a:r>
              <a:rPr lang="zh-TW" altLang="en-US" sz="2400" dirty="0"/>
              <a:t>方式來執行</a:t>
            </a:r>
            <a:r>
              <a:rPr lang="en-US" altLang="zh-TW" sz="2400" dirty="0"/>
              <a:t>!!</a:t>
            </a:r>
          </a:p>
          <a:p>
            <a:r>
              <a:rPr lang="zh-TW" altLang="en-US" sz="2400" dirty="0"/>
              <a:t>底下列出常使用的各種參數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17" t="3810" r="17243" b="3108"/>
          <a:stretch/>
        </p:blipFill>
        <p:spPr>
          <a:xfrm>
            <a:off x="6574934" y="2820073"/>
            <a:ext cx="3203380" cy="3895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88169" y="454923"/>
            <a:ext cx="2132315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指令格式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88166" y="955307"/>
            <a:ext cx="494229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</a:t>
            </a:r>
            <a:r>
              <a:rPr lang="zh-TW" altLang="en-US" sz="2400" dirty="0">
                <a:solidFill>
                  <a:schemeClr val="bg1"/>
                </a:solidFill>
              </a:rPr>
              <a:t>參數</a:t>
            </a:r>
            <a:r>
              <a:rPr lang="en-US" altLang="zh-TW" sz="2400" dirty="0">
                <a:solidFill>
                  <a:schemeClr val="bg1"/>
                </a:solidFill>
              </a:rPr>
              <a:t>1  -</a:t>
            </a:r>
            <a:r>
              <a:rPr lang="zh-TW" altLang="en-US" sz="2400" dirty="0">
                <a:solidFill>
                  <a:schemeClr val="bg1"/>
                </a:solidFill>
              </a:rPr>
              <a:t>參數</a:t>
            </a:r>
            <a:r>
              <a:rPr lang="en-US" altLang="zh-TW" sz="2400" dirty="0">
                <a:solidFill>
                  <a:schemeClr val="bg1"/>
                </a:solidFill>
              </a:rPr>
              <a:t>2 –</a:t>
            </a:r>
            <a:r>
              <a:rPr lang="zh-TW" altLang="en-US" sz="2400" dirty="0">
                <a:solidFill>
                  <a:schemeClr val="bg1"/>
                </a:solidFill>
              </a:rPr>
              <a:t>參數</a:t>
            </a:r>
            <a:r>
              <a:rPr lang="en-US" altLang="zh-TW" sz="2400" dirty="0">
                <a:solidFill>
                  <a:schemeClr val="bg1"/>
                </a:solidFill>
              </a:rPr>
              <a:t>3 …    </a:t>
            </a:r>
            <a:r>
              <a:rPr lang="en-US" altLang="zh-TW" sz="2400" dirty="0">
                <a:solidFill>
                  <a:srgbClr val="FFC000"/>
                </a:solidFill>
              </a:rPr>
              <a:t>IP</a:t>
            </a:r>
            <a:r>
              <a:rPr lang="en-US" altLang="zh-TW" sz="2400" dirty="0">
                <a:solidFill>
                  <a:schemeClr val="bg1"/>
                </a:solidFill>
              </a:rPr>
              <a:t> 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096771" y="1563996"/>
            <a:ext cx="4835206" cy="12286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zh-TW" altLang="en-US" sz="2000" b="1" dirty="0">
                <a:solidFill>
                  <a:schemeClr val="bg1"/>
                </a:solidFill>
              </a:rPr>
              <a:t>範例</a:t>
            </a:r>
            <a:r>
              <a:rPr lang="en-US" altLang="zh-TW" sz="2000" b="1" dirty="0">
                <a:solidFill>
                  <a:schemeClr val="bg1"/>
                </a:solidFill>
              </a:rPr>
              <a:t>::</a:t>
            </a:r>
            <a:r>
              <a:rPr lang="zh-TW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TW" sz="2000" b="1" dirty="0" err="1">
                <a:solidFill>
                  <a:schemeClr val="bg1"/>
                </a:solidFill>
              </a:rPr>
              <a:t>nmap</a:t>
            </a:r>
            <a:r>
              <a:rPr lang="zh-TW" altLang="en-US" sz="2000" b="1" dirty="0">
                <a:solidFill>
                  <a:schemeClr val="bg1"/>
                </a:solidFill>
              </a:rPr>
              <a:t> 掃描某</a:t>
            </a:r>
            <a:r>
              <a:rPr lang="en-US" altLang="zh-TW" sz="2000" b="1" dirty="0">
                <a:solidFill>
                  <a:schemeClr val="bg1"/>
                </a:solidFill>
              </a:rPr>
              <a:t>IP</a:t>
            </a:r>
            <a:r>
              <a:rPr lang="zh-TW" altLang="en-US" sz="2000" b="1" dirty="0">
                <a:solidFill>
                  <a:schemeClr val="bg1"/>
                </a:solidFill>
              </a:rPr>
              <a:t>可能的作業系統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en-US" altLang="zh-TW" sz="3900" b="1" dirty="0" err="1">
                <a:solidFill>
                  <a:schemeClr val="bg1"/>
                </a:solidFill>
              </a:rPr>
              <a:t>nmap</a:t>
            </a:r>
            <a:r>
              <a:rPr lang="en-US" altLang="zh-TW" sz="3900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Topic-3</a:t>
            </a:r>
          </a:p>
          <a:p>
            <a:pPr algn="ctr"/>
            <a:endParaRPr lang="en-US" altLang="zh-TW" sz="5400" dirty="0"/>
          </a:p>
          <a:p>
            <a:pPr algn="ctr"/>
            <a:r>
              <a:rPr lang="en-US" altLang="zh-TW" sz="5400" dirty="0"/>
              <a:t>Windows XP </a:t>
            </a:r>
            <a:r>
              <a:rPr lang="zh-TW" altLang="en-US" sz="5400" dirty="0"/>
              <a:t>滲透測試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8833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927129" y="953168"/>
            <a:ext cx="3846168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4835" y="191548"/>
            <a:ext cx="2626638" cy="66570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測試環境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51492" y="3218064"/>
            <a:ext cx="1612942" cy="41549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192.168.2.61</a:t>
            </a:r>
            <a:endParaRPr lang="zh-TW" altLang="en-US" sz="2100" dirty="0"/>
          </a:p>
        </p:txBody>
      </p:sp>
      <p:sp>
        <p:nvSpPr>
          <p:cNvPr id="9" name="矩形 8"/>
          <p:cNvSpPr/>
          <p:nvPr/>
        </p:nvSpPr>
        <p:spPr>
          <a:xfrm>
            <a:off x="584151" y="5145157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46" y="5352451"/>
            <a:ext cx="1935430" cy="12096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59" y="5354053"/>
            <a:ext cx="1940028" cy="12257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15" y="1285117"/>
            <a:ext cx="3553003" cy="1996807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271888" y="1789085"/>
            <a:ext cx="655245" cy="6257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22374" y="3272290"/>
            <a:ext cx="1612942" cy="41549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192.168.2.60</a:t>
            </a:r>
            <a:endParaRPr lang="zh-TW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2989389" y="811331"/>
            <a:ext cx="126188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攻擊機器</a:t>
            </a:r>
            <a:endParaRPr lang="en-US" altLang="zh-TW" sz="2100" dirty="0"/>
          </a:p>
          <a:p>
            <a:r>
              <a:rPr lang="en-US" altLang="zh-TW" sz="2100" dirty="0"/>
              <a:t>Kali Linux</a:t>
            </a:r>
            <a:endParaRPr lang="zh-TW" altLang="en-US" sz="2100" dirty="0"/>
          </a:p>
        </p:txBody>
      </p:sp>
      <p:sp>
        <p:nvSpPr>
          <p:cNvPr id="18" name="矩形 17"/>
          <p:cNvSpPr/>
          <p:nvPr/>
        </p:nvSpPr>
        <p:spPr>
          <a:xfrm>
            <a:off x="5217073" y="864208"/>
            <a:ext cx="200548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被攻擊的機器</a:t>
            </a:r>
            <a:endParaRPr lang="en-US" altLang="zh-TW" sz="2100" dirty="0"/>
          </a:p>
          <a:p>
            <a:r>
              <a:rPr lang="en-US" altLang="zh-TW" sz="2100" dirty="0"/>
              <a:t>Windows XP SP2</a:t>
            </a:r>
            <a:endParaRPr lang="zh-TW" altLang="en-US" sz="21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t="18086" b="28292"/>
          <a:stretch/>
        </p:blipFill>
        <p:spPr>
          <a:xfrm>
            <a:off x="584150" y="3709787"/>
            <a:ext cx="6083287" cy="13591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73" y="2069890"/>
            <a:ext cx="1818045" cy="1212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59814" y="1285113"/>
            <a:ext cx="435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體驗營提供的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image[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已安裝在各位的電腦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641393" y="1803031"/>
          <a:ext cx="41554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106"/>
                <a:gridCol w="215831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作業系統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攻擊機器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Kali Linux 2016.1</a:t>
                      </a:r>
                      <a:endParaRPr lang="zh-TW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被攻擊的機器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Windows XP SP2</a:t>
                      </a:r>
                      <a:endParaRPr lang="zh-TW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217" y="3709783"/>
            <a:ext cx="5004543" cy="1415426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409038" y="4209535"/>
            <a:ext cx="813516" cy="43660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3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r="8247"/>
          <a:stretch/>
        </p:blipFill>
        <p:spPr>
          <a:xfrm>
            <a:off x="198031" y="1799192"/>
            <a:ext cx="5247250" cy="396045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5797276" y="20901"/>
            <a:ext cx="38636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77" y="1799192"/>
            <a:ext cx="5501023" cy="39604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1462" y="1150540"/>
            <a:ext cx="1329723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i</a:t>
            </a:r>
            <a:r>
              <a:rPr lang="zh-TW" altLang="en-US" sz="3000" dirty="0">
                <a:solidFill>
                  <a:srgbClr val="FFFF00"/>
                </a:solidFill>
              </a:rPr>
              <a:t>f</a:t>
            </a:r>
            <a:r>
              <a:rPr lang="zh-TW" altLang="en-US" sz="3000" dirty="0"/>
              <a:t>c</a:t>
            </a:r>
            <a:r>
              <a:rPr lang="en-US" altLang="zh-TW" sz="3000" dirty="0"/>
              <a:t>o</a:t>
            </a:r>
            <a:r>
              <a:rPr lang="zh-TW" altLang="en-US" sz="3000" dirty="0"/>
              <a:t>nfig</a:t>
            </a:r>
          </a:p>
        </p:txBody>
      </p:sp>
      <p:sp>
        <p:nvSpPr>
          <p:cNvPr id="9" name="矩形 8"/>
          <p:cNvSpPr/>
          <p:nvPr/>
        </p:nvSpPr>
        <p:spPr>
          <a:xfrm>
            <a:off x="8005981" y="1128294"/>
            <a:ext cx="1423147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i</a:t>
            </a:r>
            <a:r>
              <a:rPr lang="en-US" altLang="zh-TW" sz="3000" dirty="0">
                <a:solidFill>
                  <a:srgbClr val="FFFF00"/>
                </a:solidFill>
              </a:rPr>
              <a:t>p</a:t>
            </a:r>
            <a:r>
              <a:rPr lang="zh-TW" altLang="en-US" sz="3000" dirty="0"/>
              <a:t>c</a:t>
            </a:r>
            <a:r>
              <a:rPr lang="en-US" altLang="zh-TW" sz="3000" dirty="0"/>
              <a:t>o</a:t>
            </a:r>
            <a:r>
              <a:rPr lang="zh-TW" altLang="en-US" sz="3000" dirty="0"/>
              <a:t>nfig</a:t>
            </a:r>
          </a:p>
        </p:txBody>
      </p:sp>
      <p:sp>
        <p:nvSpPr>
          <p:cNvPr id="10" name="矩形 9"/>
          <p:cNvSpPr/>
          <p:nvPr/>
        </p:nvSpPr>
        <p:spPr>
          <a:xfrm>
            <a:off x="877163" y="3072718"/>
            <a:ext cx="1459159" cy="15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238691" y="4041041"/>
            <a:ext cx="848931" cy="143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87139" y="5948944"/>
            <a:ext cx="2238113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192.168.2.60</a:t>
            </a:r>
            <a:endParaRPr lang="zh-TW" altLang="en-US" sz="3000" dirty="0"/>
          </a:p>
        </p:txBody>
      </p:sp>
      <p:sp>
        <p:nvSpPr>
          <p:cNvPr id="2" name="矩形 1"/>
          <p:cNvSpPr/>
          <p:nvPr/>
        </p:nvSpPr>
        <p:spPr>
          <a:xfrm>
            <a:off x="877161" y="5948944"/>
            <a:ext cx="1309974" cy="5539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Kali IP </a:t>
            </a:r>
            <a:r>
              <a:rPr lang="en-US" altLang="zh-TW" sz="3000" dirty="0"/>
              <a:t>:</a:t>
            </a:r>
            <a:endParaRPr lang="zh-TW" altLang="en-US" sz="3000" dirty="0"/>
          </a:p>
        </p:txBody>
      </p:sp>
      <p:sp>
        <p:nvSpPr>
          <p:cNvPr id="14" name="矩形 13"/>
          <p:cNvSpPr/>
          <p:nvPr/>
        </p:nvSpPr>
        <p:spPr>
          <a:xfrm>
            <a:off x="8583223" y="5993435"/>
            <a:ext cx="2238113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192.168.2.61</a:t>
            </a:r>
            <a:endParaRPr lang="zh-TW" altLang="en-US" sz="3000" dirty="0"/>
          </a:p>
        </p:txBody>
      </p:sp>
      <p:sp>
        <p:nvSpPr>
          <p:cNvPr id="15" name="矩形 14"/>
          <p:cNvSpPr/>
          <p:nvPr/>
        </p:nvSpPr>
        <p:spPr>
          <a:xfrm>
            <a:off x="7428740" y="5993435"/>
            <a:ext cx="1154483" cy="5539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XP</a:t>
            </a:r>
            <a:r>
              <a:rPr lang="zh-TW" altLang="en-US" sz="3000" dirty="0"/>
              <a:t> IP </a:t>
            </a:r>
            <a:r>
              <a:rPr lang="en-US" altLang="zh-TW" sz="3000" dirty="0"/>
              <a:t>:</a:t>
            </a:r>
            <a:endParaRPr lang="zh-TW" altLang="en-US" sz="3000" dirty="0"/>
          </a:p>
        </p:txBody>
      </p:sp>
      <p:sp>
        <p:nvSpPr>
          <p:cNvPr id="16" name="向右箭號 15"/>
          <p:cNvSpPr/>
          <p:nvPr/>
        </p:nvSpPr>
        <p:spPr>
          <a:xfrm>
            <a:off x="5240337" y="3429389"/>
            <a:ext cx="1281838" cy="4697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52856" y="12701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請先啟動與登入你的測試環境</a:t>
            </a:r>
          </a:p>
        </p:txBody>
      </p:sp>
      <p:sp>
        <p:nvSpPr>
          <p:cNvPr id="17" name="爆炸 2 16"/>
          <p:cNvSpPr/>
          <p:nvPr/>
        </p:nvSpPr>
        <p:spPr>
          <a:xfrm>
            <a:off x="3515341" y="450175"/>
            <a:ext cx="4172338" cy="21909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同學跟著做</a:t>
            </a:r>
            <a:r>
              <a:rPr lang="en-US" altLang="zh-TW" sz="3200" dirty="0"/>
              <a:t>!</a:t>
            </a:r>
            <a:endParaRPr lang="zh-TW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-1371145" y="950385"/>
            <a:ext cx="126188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攻擊機器</a:t>
            </a:r>
            <a:endParaRPr lang="en-US" altLang="zh-TW" sz="2100" dirty="0"/>
          </a:p>
          <a:p>
            <a:r>
              <a:rPr lang="en-US" altLang="zh-TW" sz="2100" dirty="0"/>
              <a:t>Kali Linux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9951474" y="1002076"/>
            <a:ext cx="200548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dirty="0"/>
              <a:t>被攻擊的機器</a:t>
            </a:r>
            <a:endParaRPr lang="en-US" altLang="zh-TW" sz="2100" dirty="0"/>
          </a:p>
          <a:p>
            <a:r>
              <a:rPr lang="en-US" altLang="zh-TW" sz="2100" dirty="0"/>
              <a:t>Windows XP SP2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3768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9" y="905662"/>
            <a:ext cx="9392857" cy="5709943"/>
          </a:xfr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298552" y="141210"/>
            <a:ext cx="1173692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/>
              <a:t>小小測驗</a:t>
            </a:r>
            <a:r>
              <a:rPr lang="en-US" altLang="zh-TW" sz="3200" b="1" dirty="0"/>
              <a:t>:</a:t>
            </a:r>
            <a:r>
              <a:rPr lang="zh-TW" altLang="en-US" sz="2800" b="1" dirty="0"/>
              <a:t>請問下列掃描結果顯示</a:t>
            </a:r>
            <a:r>
              <a:rPr lang="en-US" altLang="zh-TW" sz="2800" b="1" dirty="0"/>
              <a:t>192.168.1.32</a:t>
            </a:r>
            <a:r>
              <a:rPr lang="zh-TW" altLang="en-US" sz="2800" b="1" dirty="0"/>
              <a:t>的作業系統</a:t>
            </a:r>
            <a:r>
              <a:rPr lang="zh-TW" altLang="en-US" sz="2800" b="1" dirty="0">
                <a:solidFill>
                  <a:schemeClr val="bg1"/>
                </a:solidFill>
              </a:rPr>
              <a:t>可能是</a:t>
            </a:r>
            <a:r>
              <a:rPr lang="zh-TW" altLang="en-US" sz="2800" b="1" dirty="0"/>
              <a:t>甚麼</a:t>
            </a:r>
            <a:r>
              <a:rPr lang="en-US" altLang="zh-TW" sz="2800" b="1" dirty="0"/>
              <a:t>??</a:t>
            </a:r>
            <a:endParaRPr lang="zh-TW" altLang="en-US" sz="2800" b="1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00425" y="1967650"/>
            <a:ext cx="4835206" cy="12286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zh-TW" altLang="en-US" sz="2000" b="1" dirty="0">
                <a:solidFill>
                  <a:schemeClr val="bg1"/>
                </a:solidFill>
              </a:rPr>
              <a:t>範例</a:t>
            </a:r>
            <a:r>
              <a:rPr lang="en-US" altLang="zh-TW" sz="2000" b="1" dirty="0">
                <a:solidFill>
                  <a:schemeClr val="bg1"/>
                </a:solidFill>
              </a:rPr>
              <a:t>::</a:t>
            </a:r>
            <a:r>
              <a:rPr lang="zh-TW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TW" sz="2000" b="1" dirty="0" err="1">
                <a:solidFill>
                  <a:schemeClr val="bg1"/>
                </a:solidFill>
              </a:rPr>
              <a:t>nmap</a:t>
            </a:r>
            <a:r>
              <a:rPr lang="zh-TW" altLang="en-US" sz="2000" b="1" dirty="0">
                <a:solidFill>
                  <a:schemeClr val="bg1"/>
                </a:solidFill>
              </a:rPr>
              <a:t> 掃描某</a:t>
            </a:r>
            <a:r>
              <a:rPr lang="en-US" altLang="zh-TW" sz="2000" b="1" dirty="0">
                <a:solidFill>
                  <a:schemeClr val="bg1"/>
                </a:solidFill>
              </a:rPr>
              <a:t>IP</a:t>
            </a:r>
            <a:r>
              <a:rPr lang="zh-TW" altLang="en-US" sz="2000" b="1" dirty="0">
                <a:solidFill>
                  <a:schemeClr val="bg1"/>
                </a:solidFill>
              </a:rPr>
              <a:t>可能的作業系統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endParaRPr lang="en-US" altLang="zh-TW" sz="2000" b="1" dirty="0">
              <a:solidFill>
                <a:schemeClr val="bg1"/>
              </a:solidFill>
            </a:endParaRPr>
          </a:p>
          <a:p>
            <a:r>
              <a:rPr lang="en-US" altLang="zh-TW" sz="3900" b="1" dirty="0" err="1">
                <a:solidFill>
                  <a:schemeClr val="bg1"/>
                </a:solidFill>
              </a:rPr>
              <a:t>nmap</a:t>
            </a:r>
            <a:r>
              <a:rPr lang="en-US" altLang="zh-TW" sz="3900" b="1" dirty="0">
                <a:solidFill>
                  <a:schemeClr val="bg1"/>
                </a:solidFill>
              </a:rPr>
              <a:t> –O  192.168.1.32</a:t>
            </a:r>
          </a:p>
          <a:p>
            <a:endParaRPr lang="zh-TW" altLang="en-US" sz="9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3298" y="3575224"/>
            <a:ext cx="9819503" cy="16558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>
            <a:off x="-1372595" y="3332265"/>
            <a:ext cx="906162" cy="856735"/>
          </a:xfrm>
          <a:prstGeom prst="rightArrow">
            <a:avLst>
              <a:gd name="adj1" fmla="val 50000"/>
              <a:gd name="adj2" fmla="val 4807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84751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8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540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6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800" dirty="0">
                <a:solidFill>
                  <a:srgbClr val="FFFF00"/>
                </a:solidFill>
                <a:latin typeface="Blackadder ITC" panose="04020505051007020D02" pitchFamily="82" charset="0"/>
              </a:rPr>
              <a:t>1</a:t>
            </a:r>
          </a:p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先進行</a:t>
            </a:r>
            <a:r>
              <a:rPr lang="zh-TW" altLang="en-US" sz="5400" dirty="0">
                <a:solidFill>
                  <a:srgbClr val="FFC000"/>
                </a:solidFill>
                <a:latin typeface="Blackadder ITC" panose="04020505051007020D02" pitchFamily="82" charset="0"/>
              </a:rPr>
              <a:t>基本的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服務掃描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使用</a:t>
            </a:r>
            <a:r>
              <a:rPr lang="en-US" altLang="zh-TW" sz="5400" dirty="0" err="1">
                <a:solidFill>
                  <a:srgbClr val="FFFF00"/>
                </a:solidFill>
                <a:latin typeface="Blackadder ITC" panose="04020505051007020D02" pitchFamily="82" charset="0"/>
              </a:rPr>
              <a:t>Namp</a:t>
            </a:r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神器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354307" y="1781272"/>
            <a:ext cx="11594215" cy="490785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250871" y="1151816"/>
            <a:ext cx="11801086" cy="581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dirty="0" err="1"/>
              <a:t>nmap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 0-65535 </a:t>
            </a:r>
            <a:r>
              <a:rPr lang="zh-TW" alt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000" dirty="0">
                <a:solidFill>
                  <a:srgbClr val="FF0000"/>
                </a:solidFill>
              </a:rPr>
              <a:t>&lt;XP</a:t>
            </a:r>
            <a:r>
              <a:rPr lang="zh-TW" altLang="en-US" sz="4000" dirty="0">
                <a:solidFill>
                  <a:srgbClr val="FF0000"/>
                </a:solidFill>
              </a:rPr>
              <a:t>的 </a:t>
            </a:r>
            <a:r>
              <a:rPr lang="en-US" altLang="zh-TW" sz="4000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4" name="矩形 3"/>
          <p:cNvSpPr/>
          <p:nvPr/>
        </p:nvSpPr>
        <p:spPr>
          <a:xfrm>
            <a:off x="2125364" y="2594918"/>
            <a:ext cx="4456671" cy="51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0871" y="3204520"/>
            <a:ext cx="9362686" cy="32292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79055" y="2262065"/>
            <a:ext cx="172354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你下的指令</a:t>
            </a:r>
          </a:p>
        </p:txBody>
      </p:sp>
      <p:sp>
        <p:nvSpPr>
          <p:cNvPr id="9" name="向右箭號 8"/>
          <p:cNvSpPr/>
          <p:nvPr/>
        </p:nvSpPr>
        <p:spPr>
          <a:xfrm rot="9709649">
            <a:off x="6638100" y="2538203"/>
            <a:ext cx="584886" cy="45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50871" y="184092"/>
            <a:ext cx="71055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接著做         </a:t>
            </a:r>
            <a:endParaRPr lang="en-US" altLang="zh-TW" dirty="0"/>
          </a:p>
          <a:p>
            <a:r>
              <a:rPr lang="zh-TW" altLang="en-US" sz="3200" dirty="0"/>
              <a:t>服務掃描     </a:t>
            </a:r>
            <a:r>
              <a:rPr lang="en-US" altLang="zh-TW" sz="3200" dirty="0"/>
              <a:t>Port Scan    </a:t>
            </a:r>
            <a:r>
              <a:rPr lang="zh-TW" altLang="en-US" sz="3200" dirty="0"/>
              <a:t>埠口掃描</a:t>
            </a:r>
          </a:p>
        </p:txBody>
      </p:sp>
      <p:sp>
        <p:nvSpPr>
          <p:cNvPr id="13" name="爆炸 2 12"/>
          <p:cNvSpPr/>
          <p:nvPr/>
        </p:nvSpPr>
        <p:spPr>
          <a:xfrm>
            <a:off x="7179404" y="141760"/>
            <a:ext cx="4493645" cy="208583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同學跟著做</a:t>
            </a:r>
            <a:r>
              <a:rPr lang="en-US" altLang="zh-TW" sz="3600" dirty="0"/>
              <a:t>!</a:t>
            </a:r>
            <a:endParaRPr lang="zh-TW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5937407" y="4497781"/>
            <a:ext cx="3647152" cy="92333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掃描的結果</a:t>
            </a:r>
          </a:p>
        </p:txBody>
      </p:sp>
      <p:sp>
        <p:nvSpPr>
          <p:cNvPr id="12" name="向右箭號 11"/>
          <p:cNvSpPr/>
          <p:nvPr/>
        </p:nvSpPr>
        <p:spPr>
          <a:xfrm rot="10510346">
            <a:off x="4386345" y="4624083"/>
            <a:ext cx="1166179" cy="82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308" y="271852"/>
            <a:ext cx="10515600" cy="83395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Penetration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Test,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0492" y="1545541"/>
            <a:ext cx="10515600" cy="470698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滲透測試服務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(Penetration Test, PT)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是委請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受信任的第三方專業資安團隊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，從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駭客的角度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出發，模擬攻擊者的思考方式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對企業進行各種入侵攻擊測試。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滲透測試執行期間，資安專家會以駭客思維嘗試入侵該企業的</a:t>
            </a:r>
            <a:r>
              <a:rPr lang="zh-TW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網路系統、儲存設備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等軟硬體，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找出各種潛在的漏洞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，以驗證企業的設備與資料是否可被破壞或竊取，同時也評估資訊系統與硬體的全盤架構，確認其安全性是否有待加強。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滲透測試結束後，專家會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列出詳細的攻擊手法與步驟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，提供完整的修補建議並輔導開發者修補漏洞，讓企業能儘速降低遭受入侵的風險。開發者修補完畢後，資安團隊會再次確認是否可使用其他手法繞過防護，以確保企業不會因為同樣的問題遭受損失。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40492" y="5935477"/>
            <a:ext cx="8892480" cy="6340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http://devco.re/services/penetration-test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03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/>
          <a:stretch/>
        </p:blipFill>
        <p:spPr>
          <a:xfrm>
            <a:off x="234396" y="1340403"/>
            <a:ext cx="7545354" cy="319396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6114" y="254128"/>
            <a:ext cx="11801086" cy="807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5400" dirty="0"/>
              <a:t>來了解得到的結果</a:t>
            </a:r>
            <a:endParaRPr lang="en-US" altLang="zh-TW" sz="5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34397" y="4937481"/>
          <a:ext cx="620759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24"/>
                <a:gridCol w="56057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RPC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Remote Procedure Call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dirty="0" smtClean="0"/>
                        <a:t>遠端程式呼叫）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NetBIOS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網路基本輸入輸出系統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 file sharing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(Windows shares) (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網路芳鄰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此次體驗營就是要攻擊這個服務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「網路芳鄰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64" y="684604"/>
            <a:ext cx="4864736" cy="3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094245" y="119132"/>
            <a:ext cx="1723549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000" dirty="0"/>
              <a:t>網路芳鄰</a:t>
            </a:r>
          </a:p>
        </p:txBody>
      </p:sp>
      <p:sp>
        <p:nvSpPr>
          <p:cNvPr id="10" name="矩形 9"/>
          <p:cNvSpPr/>
          <p:nvPr/>
        </p:nvSpPr>
        <p:spPr>
          <a:xfrm>
            <a:off x="8194640" y="124869"/>
            <a:ext cx="899605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/>
              <a:t>SMB</a:t>
            </a:r>
            <a:endParaRPr lang="zh-TW" altLang="en-US" sz="3000" dirty="0"/>
          </a:p>
        </p:txBody>
      </p:sp>
      <p:sp>
        <p:nvSpPr>
          <p:cNvPr id="4" name="向右箭號 3"/>
          <p:cNvSpPr/>
          <p:nvPr/>
        </p:nvSpPr>
        <p:spPr>
          <a:xfrm>
            <a:off x="6087762" y="5966254"/>
            <a:ext cx="708454" cy="6631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931671" y="6036217"/>
            <a:ext cx="4859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</a:t>
            </a:r>
            <a:r>
              <a:rPr lang="en-US" altLang="zh-TW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zh-TW" alt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系統的</a:t>
            </a:r>
            <a:r>
              <a:rPr lang="en-US" altLang="zh-TW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網路芳鄰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036433" y="2098151"/>
            <a:ext cx="4754517" cy="1103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你的畫面不會和這個一樣的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400" dirty="0"/>
              <a:t>確定你的</a:t>
            </a:r>
            <a:r>
              <a:rPr lang="en-US" altLang="zh-TW" sz="2400" dirty="0"/>
              <a:t>Window</a:t>
            </a:r>
            <a:r>
              <a:rPr lang="zh-TW" altLang="en-US" sz="2400" dirty="0"/>
              <a:t>網路芳鄰即可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12" name="向右箭號 11"/>
          <p:cNvSpPr/>
          <p:nvPr/>
        </p:nvSpPr>
        <p:spPr>
          <a:xfrm rot="16200000">
            <a:off x="8870135" y="4145653"/>
            <a:ext cx="1264428" cy="19029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7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2</a:t>
            </a:r>
          </a:p>
          <a:p>
            <a:pPr algn="ctr"/>
            <a:r>
              <a:rPr lang="zh-TW" altLang="en-US" sz="54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endParaRPr lang="en-US" altLang="zh-TW" sz="5400" dirty="0" smtClean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有許</a:t>
            </a:r>
            <a:r>
              <a:rPr lang="zh-TW" altLang="en-US" sz="28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多</a:t>
            </a:r>
            <a:r>
              <a:rPr lang="zh-TW" altLang="en-US" sz="28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漏洞掃描的技術</a:t>
            </a:r>
            <a:endParaRPr lang="en-US" altLang="zh-TW" sz="28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次體驗營使用</a:t>
            </a:r>
            <a:endParaRPr lang="en-US" altLang="zh-TW" sz="28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US" altLang="zh-TW" sz="2800" dirty="0" err="1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sz="2800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sz="2800" dirty="0" smtClean="0">
                <a:solidFill>
                  <a:srgbClr val="FFFF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的</a:t>
            </a:r>
            <a:r>
              <a:rPr lang="zh-TW" altLang="en-US" sz="2800" dirty="0" smtClean="0">
                <a:solidFill>
                  <a:srgbClr val="FFFF00"/>
                </a:solidFill>
                <a:latin typeface="Blackadder ITC" panose="04020505051007020D02" pitchFamily="82" charset="0"/>
              </a:rPr>
              <a:t>漏洞掃描</a:t>
            </a:r>
            <a:r>
              <a:rPr lang="zh-TW" altLang="en-US" sz="28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lang="en-US" altLang="zh-TW" sz="2800" dirty="0" smtClean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546233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207" y="315074"/>
            <a:ext cx="3806910" cy="85199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站</a:t>
            </a:r>
            <a:r>
              <a:rPr lang="zh-TW" altLang="en-US" dirty="0" smtClean="0"/>
              <a:t>漏洞掃描</a:t>
            </a:r>
            <a:endParaRPr lang="zh-TW" altLang="en-US" dirty="0"/>
          </a:p>
        </p:txBody>
      </p:sp>
      <p:pic>
        <p:nvPicPr>
          <p:cNvPr id="1026" name="Picture 2" descr="“linux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72" y="5087141"/>
            <a:ext cx="1307721" cy="9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58" y="5128734"/>
            <a:ext cx="1249544" cy="937158"/>
          </a:xfrm>
          <a:prstGeom prst="rect">
            <a:avLst/>
          </a:prstGeom>
        </p:spPr>
      </p:pic>
      <p:pic>
        <p:nvPicPr>
          <p:cNvPr id="1030" name="Picture 6" descr="“mysql security scanner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075" y="3489879"/>
            <a:ext cx="1661193" cy="10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“apache security scanner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417" y="1920258"/>
            <a:ext cx="1677152" cy="8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6688723" y="4879998"/>
            <a:ext cx="5317958" cy="240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28206" y="6407990"/>
            <a:ext cx="8932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http://resources.infosecinstitute.com/14-popular-web-application-vulnerability-scanners/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41" y="1809480"/>
            <a:ext cx="2857500" cy="1143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41" y="3209959"/>
            <a:ext cx="4109347" cy="98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“ibm appscan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7" y="4460022"/>
            <a:ext cx="1797598" cy="1791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node js security scanner”的图片搜索结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68" y="4595480"/>
            <a:ext cx="2503404" cy="15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04306" y="1071361"/>
            <a:ext cx="2661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Web </a:t>
            </a:r>
            <a:r>
              <a:rPr lang="en-US" altLang="zh-TW" dirty="0"/>
              <a:t>Vulnerability Scanner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235117" y="450324"/>
            <a:ext cx="7664115" cy="541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期待</a:t>
            </a:r>
            <a:r>
              <a:rPr lang="en-US" altLang="zh-TW" b="1" dirty="0" smtClean="0"/>
              <a:t>!! </a:t>
            </a:r>
            <a:r>
              <a:rPr lang="zh-TW" altLang="en-US" b="1" dirty="0" smtClean="0"/>
              <a:t>我們下一期的</a:t>
            </a:r>
            <a:r>
              <a:rPr lang="en-US" altLang="zh-TW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b="1" dirty="0"/>
              <a:t>網站安全實務課程</a:t>
            </a:r>
            <a:r>
              <a:rPr lang="en-US" altLang="zh-TW" b="1" dirty="0"/>
              <a:t>Web </a:t>
            </a:r>
            <a:r>
              <a:rPr lang="en-US" altLang="zh-TW" b="1" dirty="0" smtClean="0"/>
              <a:t>Hacking</a:t>
            </a:r>
            <a:r>
              <a:rPr lang="zh-TW" altLang="en-US" b="1" dirty="0"/>
              <a:t> </a:t>
            </a:r>
            <a:r>
              <a:rPr lang="en-US" altLang="zh-TW" b="1" dirty="0" smtClean="0"/>
              <a:t>and </a:t>
            </a:r>
            <a:r>
              <a:rPr lang="en-US" altLang="zh-TW" b="1" dirty="0"/>
              <a:t>exploitation</a:t>
            </a:r>
            <a:r>
              <a:rPr lang="en-US" altLang="zh-TW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endParaRPr lang="zh-TW" altLang="en-US" b="1" dirty="0"/>
          </a:p>
        </p:txBody>
      </p:sp>
      <p:pic>
        <p:nvPicPr>
          <p:cNvPr id="2052" name="Picture 4" descr="“OWASP top 10”的图片搜索结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37" y="12045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“node”的图片搜索结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79" y="1487624"/>
            <a:ext cx="2356790" cy="14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0944" y="3342314"/>
            <a:ext cx="1172428" cy="13763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265" y="241557"/>
            <a:ext cx="10768913" cy="1325563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此體驗營使用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nmap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NSE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來進行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漏洞掃描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</a:br>
            <a:r>
              <a:rPr lang="en-US" altLang="zh-TW" dirty="0" err="1" smtClean="0"/>
              <a:t>Nmap</a:t>
            </a:r>
            <a:r>
              <a:rPr lang="en-US" altLang="zh-TW" dirty="0" smtClean="0"/>
              <a:t> Scripting Engine (NSE)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99" r="30926" b="10001"/>
          <a:stretch/>
        </p:blipFill>
        <p:spPr>
          <a:xfrm>
            <a:off x="286265" y="2063159"/>
            <a:ext cx="4536823" cy="29635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854" y="1567120"/>
            <a:ext cx="5012141" cy="523220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</a:rPr>
              <a:t>https://nmap.org/book/nse.html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23088" y="2050525"/>
            <a:ext cx="736891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NSE(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ngine)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網路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發掘功能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系統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偵測判別功能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可自行撰寫檢測腳本、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使用網路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上提供之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154117" y="4558345"/>
            <a:ext cx="3724469" cy="4683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 </a:t>
            </a:r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4117" y="4990902"/>
            <a:ext cx="856958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script-</a:t>
            </a:r>
            <a:r>
              <a:rPr lang="en-US" altLang="zh-TW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args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YYYYYY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8" name="矩形 7"/>
          <p:cNvSpPr/>
          <p:nvPr/>
        </p:nvSpPr>
        <p:spPr>
          <a:xfrm>
            <a:off x="4279900" y="5451773"/>
            <a:ext cx="19812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6282" y="5471073"/>
            <a:ext cx="338271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指令所使用的參數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4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2125" y="159221"/>
            <a:ext cx="10515600" cy="94735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打開瀏覽器輸入</a:t>
            </a:r>
            <a:r>
              <a:rPr lang="en-US" altLang="zh-TW" sz="3600" dirty="0" smtClean="0"/>
              <a:t>https://nmap.org/nsedoc/categories/exploit.html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09" r="3854"/>
          <a:stretch/>
        </p:blipFill>
        <p:spPr>
          <a:xfrm>
            <a:off x="341870" y="1246665"/>
            <a:ext cx="7723647" cy="40680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1" y="1246665"/>
            <a:ext cx="2755745" cy="561133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864708" y="3479119"/>
            <a:ext cx="700216" cy="5354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4639900" y="5314742"/>
            <a:ext cx="2343727" cy="5931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3630827" y="5777476"/>
            <a:ext cx="963827" cy="5107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028873" y="4648892"/>
            <a:ext cx="4627605" cy="8972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檢察系統是否有漏洞的</a:t>
            </a:r>
            <a:r>
              <a:rPr lang="en-US" altLang="zh-TW" sz="2800" dirty="0" smtClean="0"/>
              <a:t>NSE!</a:t>
            </a:r>
          </a:p>
          <a:p>
            <a:pPr algn="ctr"/>
            <a:r>
              <a:rPr lang="zh-TW" altLang="en-US" sz="2800" dirty="0" smtClean="0"/>
              <a:t>點進去看看</a:t>
            </a:r>
            <a:endParaRPr lang="zh-TW" altLang="en-US" sz="2800" dirty="0"/>
          </a:p>
        </p:txBody>
      </p:sp>
      <p:sp>
        <p:nvSpPr>
          <p:cNvPr id="13" name="爆炸 2 12"/>
          <p:cNvSpPr/>
          <p:nvPr/>
        </p:nvSpPr>
        <p:spPr>
          <a:xfrm>
            <a:off x="7365783" y="1993081"/>
            <a:ext cx="4493645" cy="208583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同學跟著做</a:t>
            </a:r>
            <a:r>
              <a:rPr lang="en-US" altLang="zh-TW" sz="3600" dirty="0" smtClean="0"/>
              <a:t>!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1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98985" y="0"/>
            <a:ext cx="9693016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zh-TW" altLang="en-US" sz="3200" dirty="0" smtClean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smb-v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-ms08-067.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p445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6004" r="7734"/>
          <a:stretch/>
        </p:blipFill>
        <p:spPr>
          <a:xfrm>
            <a:off x="4437959" y="1143962"/>
            <a:ext cx="4579042" cy="995133"/>
          </a:xfrm>
          <a:prstGeom prst="rect">
            <a:avLst/>
          </a:prstGeom>
        </p:spPr>
      </p:pic>
      <p:sp>
        <p:nvSpPr>
          <p:cNvPr id="8" name="剪去對角線角落矩形 7"/>
          <p:cNvSpPr/>
          <p:nvPr/>
        </p:nvSpPr>
        <p:spPr>
          <a:xfrm>
            <a:off x="0" y="0"/>
            <a:ext cx="2498984" cy="867747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執行看</a:t>
            </a:r>
            <a:r>
              <a:rPr lang="zh-TW" altLang="en-US" sz="4000" dirty="0"/>
              <a:t>看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7259" y="1143962"/>
            <a:ext cx="4020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第一種漏洞確認方式：</a:t>
            </a:r>
            <a:endParaRPr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89" y="2004951"/>
            <a:ext cx="8627011" cy="47908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555893" y="3448944"/>
            <a:ext cx="2385143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500" dirty="0" smtClean="0"/>
              <a:t>確定此</a:t>
            </a:r>
            <a:r>
              <a:rPr lang="en-US" altLang="zh-TW" sz="2500" dirty="0" smtClean="0"/>
              <a:t>IP</a:t>
            </a:r>
            <a:r>
              <a:rPr lang="zh-TW" altLang="en-US" sz="2500" dirty="0" smtClean="0"/>
              <a:t>具有</a:t>
            </a:r>
            <a:r>
              <a:rPr lang="en-US" altLang="zh-TW" sz="2500" dirty="0" smtClean="0"/>
              <a:t>ms08_067</a:t>
            </a:r>
            <a:r>
              <a:rPr lang="zh-TW" altLang="en-US" sz="2500" dirty="0" smtClean="0"/>
              <a:t>漏洞。</a:t>
            </a:r>
            <a:endParaRPr lang="zh-TW" altLang="en-US" sz="2500" dirty="0"/>
          </a:p>
        </p:txBody>
      </p:sp>
      <p:cxnSp>
        <p:nvCxnSpPr>
          <p:cNvPr id="12" name="直線單箭頭接點 11"/>
          <p:cNvCxnSpPr>
            <a:endCxn id="11" idx="1"/>
          </p:cNvCxnSpPr>
          <p:nvPr/>
        </p:nvCxnSpPr>
        <p:spPr>
          <a:xfrm flipV="1">
            <a:off x="2498984" y="3879831"/>
            <a:ext cx="7056909" cy="781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422400" y="2476500"/>
            <a:ext cx="4368800" cy="34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5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9984" r="1938" b="5766"/>
          <a:stretch/>
        </p:blipFill>
        <p:spPr>
          <a:xfrm>
            <a:off x="319216" y="1320800"/>
            <a:ext cx="9040685" cy="5406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55893" y="3448944"/>
            <a:ext cx="2385143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500" dirty="0" smtClean="0"/>
              <a:t>確定此</a:t>
            </a:r>
            <a:r>
              <a:rPr lang="en-US" altLang="zh-TW" sz="2500" dirty="0" smtClean="0"/>
              <a:t>IP</a:t>
            </a:r>
            <a:r>
              <a:rPr lang="zh-TW" altLang="en-US" sz="2500" dirty="0" smtClean="0"/>
              <a:t>具有</a:t>
            </a:r>
            <a:r>
              <a:rPr lang="en-US" altLang="zh-TW" sz="2500" dirty="0" smtClean="0"/>
              <a:t>ms08_067</a:t>
            </a:r>
            <a:r>
              <a:rPr lang="zh-TW" altLang="en-US" sz="2500" dirty="0" smtClean="0"/>
              <a:t>漏洞。</a:t>
            </a:r>
            <a:endParaRPr lang="zh-TW" altLang="en-US" sz="2500" dirty="0"/>
          </a:p>
        </p:txBody>
      </p:sp>
      <p:cxnSp>
        <p:nvCxnSpPr>
          <p:cNvPr id="8" name="直線單箭頭接點 7"/>
          <p:cNvCxnSpPr>
            <a:endCxn id="7" idx="1"/>
          </p:cNvCxnSpPr>
          <p:nvPr/>
        </p:nvCxnSpPr>
        <p:spPr>
          <a:xfrm>
            <a:off x="2298358" y="3618470"/>
            <a:ext cx="7257535" cy="261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4191" y="651262"/>
            <a:ext cx="1132256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</a:t>
            </a:r>
            <a:r>
              <a:rPr lang="en-US" altLang="zh-TW" sz="32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6" name="爆炸 2 5"/>
          <p:cNvSpPr/>
          <p:nvPr/>
        </p:nvSpPr>
        <p:spPr>
          <a:xfrm>
            <a:off x="6821790" y="104042"/>
            <a:ext cx="5272215" cy="266082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同學跟著做</a:t>
            </a:r>
            <a:r>
              <a:rPr lang="en-US" altLang="zh-TW" sz="5400" dirty="0" smtClean="0"/>
              <a:t>!</a:t>
            </a:r>
            <a:endParaRPr lang="zh-TW" altLang="en-US" sz="5400" dirty="0"/>
          </a:p>
        </p:txBody>
      </p:sp>
      <p:sp>
        <p:nvSpPr>
          <p:cNvPr id="9" name="矩形 8"/>
          <p:cNvSpPr/>
          <p:nvPr/>
        </p:nvSpPr>
        <p:spPr>
          <a:xfrm>
            <a:off x="221558" y="66487"/>
            <a:ext cx="4439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第二種漏洞確認方式：</a:t>
            </a:r>
            <a:endParaRPr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6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3822" y="1893315"/>
            <a:ext cx="6773562" cy="41767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新版的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已經取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消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</a:t>
            </a:r>
            <a:r>
              <a:rPr lang="zh-TW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腳本程式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(script)!</a:t>
            </a:r>
            <a:endParaRPr lang="zh-TW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822" y="1025246"/>
            <a:ext cx="1132256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/>
              <a:t>nmap 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zh-TW" alt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cript=smb-check-vulns </a:t>
            </a:r>
            <a:r>
              <a:rPr lang="zh-TW" alt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&lt;</a:t>
            </a:r>
            <a:r>
              <a:rPr lang="en-US" altLang="zh-TW" sz="3200" dirty="0">
                <a:solidFill>
                  <a:srgbClr val="FF0000"/>
                </a:solidFill>
              </a:rPr>
              <a:t>XP 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452255" y="3214586"/>
            <a:ext cx="5561680" cy="41767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找找看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(Googling)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找個替代方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</a:t>
            </a:r>
            <a:endParaRPr lang="zh-TW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52186" y="1878526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</a:t>
            </a:r>
            <a:r>
              <a:rPr lang="zh-TW" alt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-check-vuln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90261" y="401966"/>
            <a:ext cx="10499990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</a:t>
            </a:r>
            <a:r>
              <a:rPr lang="en-US" altLang="zh-TW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支援的</a:t>
            </a:r>
            <a:r>
              <a:rPr lang="en-US" altLang="zh-TW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smb-check-vulns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可以一次找相關漏洞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0" y="3095947"/>
            <a:ext cx="5467350" cy="24669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47284" r="35089" b="22522"/>
          <a:stretch/>
        </p:blipFill>
        <p:spPr>
          <a:xfrm>
            <a:off x="5575686" y="4572254"/>
            <a:ext cx="6189968" cy="1930714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10800000">
            <a:off x="4925208" y="3102714"/>
            <a:ext cx="1421543" cy="6073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0453" y="4375886"/>
            <a:ext cx="4876800" cy="294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635980" y="6596390"/>
            <a:ext cx="5076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Ref: https</a:t>
            </a:r>
            <a:r>
              <a:rPr lang="en-US" altLang="zh-TW" sz="1100" dirty="0"/>
              <a:t>://security.stackexchange.com/questions/119827/missing-scripts-in-nmap</a:t>
            </a:r>
            <a:endParaRPr lang="zh-TW" altLang="en-US" sz="1100" dirty="0"/>
          </a:p>
        </p:txBody>
      </p:sp>
      <p:sp>
        <p:nvSpPr>
          <p:cNvPr id="12" name="向右箭號 11"/>
          <p:cNvSpPr/>
          <p:nvPr/>
        </p:nvSpPr>
        <p:spPr>
          <a:xfrm rot="1534971">
            <a:off x="5304327" y="4462531"/>
            <a:ext cx="601806" cy="536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上箭號 12"/>
          <p:cNvSpPr/>
          <p:nvPr/>
        </p:nvSpPr>
        <p:spPr>
          <a:xfrm>
            <a:off x="4751385" y="1534595"/>
            <a:ext cx="450810" cy="3439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6301" y="276764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9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endParaRPr lang="en-US" altLang="zh-TW" sz="4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3</a:t>
            </a:r>
          </a:p>
          <a:p>
            <a:pPr algn="ctr"/>
            <a:r>
              <a:rPr lang="zh-TW" altLang="en-US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漏洞利用</a:t>
            </a:r>
            <a:endParaRPr lang="en-US" altLang="zh-TW" sz="5400" dirty="0">
              <a:solidFill>
                <a:srgbClr val="FFFF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就是攻擊啦</a:t>
            </a:r>
            <a:r>
              <a:rPr lang="en-US" altLang="zh-TW" sz="4000" dirty="0">
                <a:solidFill>
                  <a:schemeClr val="bg1"/>
                </a:solidFill>
                <a:latin typeface="Blackadder ITC" panose="04020505051007020D02" pitchFamily="82" charset="0"/>
              </a:rPr>
              <a:t>!!</a:t>
            </a: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</a:rPr>
              <a:t>召喚</a:t>
            </a:r>
            <a:r>
              <a:rPr lang="zh-TW" altLang="en-US" sz="4000" b="1" dirty="0">
                <a:solidFill>
                  <a:srgbClr val="FFFF00"/>
                </a:solidFill>
              </a:rPr>
              <a:t> 攻擊神器 </a:t>
            </a:r>
            <a:r>
              <a:rPr lang="en-US" altLang="zh-TW" sz="4000" b="1" dirty="0" err="1"/>
              <a:t>metasploit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framework</a:t>
            </a:r>
            <a:endParaRPr lang="en-US" altLang="zh-TW" sz="4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276" y="31394"/>
            <a:ext cx="9683844" cy="85010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滲透測試 </a:t>
            </a:r>
            <a:r>
              <a:rPr lang="en-US" altLang="zh-TW" dirty="0" smtClean="0"/>
              <a:t>Penetration Testing(PT)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3083" y="2862348"/>
            <a:ext cx="10095204" cy="38679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 penetration test, informally pen test, is an attack on a computer system that looks for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weaknesses</a:t>
            </a:r>
            <a:r>
              <a:rPr lang="en-US" altLang="zh-TW" dirty="0"/>
              <a:t>, potentially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access </a:t>
            </a:r>
            <a:r>
              <a:rPr lang="en-US" altLang="zh-TW" dirty="0"/>
              <a:t>to the computer's features and data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A </a:t>
            </a:r>
            <a:r>
              <a:rPr lang="en-US" altLang="zh-TW" dirty="0"/>
              <a:t>penetration test target may be a white box (which provides background and system information) or black box (which provides only basic or no information except the company name</a:t>
            </a:r>
            <a:r>
              <a:rPr lang="en-US" altLang="zh-TW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</a:t>
            </a:r>
            <a:r>
              <a:rPr lang="en-US" altLang="zh-TW" dirty="0"/>
              <a:t>A penetration test can help determine whether a system is vulnerable to attack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if the defenses were sufficient</a:t>
            </a:r>
            <a:r>
              <a:rPr lang="en-US" altLang="zh-TW" dirty="0"/>
              <a:t>, and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defenses (if any) the test defeated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31807" y="948139"/>
            <a:ext cx="1054139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https://en.wikipedia.org/wiki/Penetration_test</a:t>
            </a:r>
          </a:p>
        </p:txBody>
      </p:sp>
      <p:sp>
        <p:nvSpPr>
          <p:cNvPr id="5" name="矩形 4"/>
          <p:cNvSpPr/>
          <p:nvPr/>
        </p:nvSpPr>
        <p:spPr>
          <a:xfrm>
            <a:off x="453085" y="1551298"/>
            <a:ext cx="109068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滲透測試是指一個具備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資安知識與經驗</a:t>
            </a:r>
            <a:r>
              <a:rPr lang="zh-TW" altLang="en-US" dirty="0"/>
              <a:t>、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技術人員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受僱主所託</a:t>
            </a:r>
            <a:r>
              <a:rPr lang="zh-TW" altLang="en-US" dirty="0"/>
              <a:t>，為僱主的網路設備、主機，</a:t>
            </a:r>
            <a:r>
              <a:rPr lang="zh-TW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模擬駭客的手法</a:t>
            </a:r>
            <a:r>
              <a:rPr lang="zh-TW" altLang="en-US" dirty="0"/>
              <a:t>對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網路或主機進行攻擊測試</a:t>
            </a:r>
            <a:r>
              <a:rPr lang="zh-TW" altLang="en-US" dirty="0"/>
              <a:t>，為的是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發掘系統漏洞</a:t>
            </a:r>
            <a:r>
              <a:rPr lang="zh-TW" altLang="en-US" dirty="0"/>
              <a:t>、並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提出改善方法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2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3127" y="0"/>
            <a:ext cx="8668265" cy="785702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7030A0"/>
                </a:solidFill>
              </a:rPr>
              <a:t>駭</a:t>
            </a:r>
            <a:r>
              <a:rPr lang="zh-TW" altLang="en-US" b="1" dirty="0">
                <a:solidFill>
                  <a:srgbClr val="7030A0"/>
                </a:solidFill>
              </a:rPr>
              <a:t>客</a:t>
            </a:r>
            <a:r>
              <a:rPr lang="zh-TW" altLang="en-US" b="1" dirty="0" smtClean="0">
                <a:solidFill>
                  <a:srgbClr val="7030A0"/>
                </a:solidFill>
              </a:rPr>
              <a:t>攻擊神器 </a:t>
            </a:r>
            <a:r>
              <a:rPr lang="en-US" altLang="zh-TW" b="1" dirty="0" err="1" smtClean="0"/>
              <a:t>metasploit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framework</a:t>
            </a:r>
            <a:endParaRPr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169929" y="5279723"/>
            <a:ext cx="7845068" cy="14800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/>
              <a:t>Metasploit</a:t>
            </a:r>
            <a:r>
              <a:rPr lang="zh-TW" altLang="en-US" dirty="0"/>
              <a:t>可在</a:t>
            </a:r>
            <a:r>
              <a:rPr lang="en-US" altLang="zh-TW" dirty="0"/>
              <a:t>Windows </a:t>
            </a:r>
            <a:r>
              <a:rPr lang="zh-TW" altLang="en-US" dirty="0"/>
              <a:t>、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 err="1"/>
              <a:t>MacOS</a:t>
            </a:r>
            <a:r>
              <a:rPr lang="en-US" altLang="zh-TW" dirty="0"/>
              <a:t> </a:t>
            </a:r>
            <a:r>
              <a:rPr lang="zh-TW" altLang="en-US" dirty="0"/>
              <a:t>等作業系統下使用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開放原始碼</a:t>
            </a:r>
            <a:r>
              <a:rPr lang="en-US" altLang="zh-TW" dirty="0"/>
              <a:t>,</a:t>
            </a:r>
            <a:r>
              <a:rPr lang="zh-TW" altLang="en-US" dirty="0" smtClean="0"/>
              <a:t>定期發佈更新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rgbClr val="FF0000"/>
                </a:solidFill>
              </a:rPr>
              <a:t>可將攻擊程式模組化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且模組</a:t>
            </a:r>
            <a:r>
              <a:rPr lang="zh-TW" altLang="en-US" dirty="0" smtClean="0">
                <a:solidFill>
                  <a:srgbClr val="7030A0"/>
                </a:solidFill>
              </a:rPr>
              <a:t>可自行擴充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開發程式語言是</a:t>
            </a:r>
            <a:r>
              <a:rPr lang="en-US" altLang="zh-TW" dirty="0" smtClean="0"/>
              <a:t>ruby,</a:t>
            </a:r>
            <a:r>
              <a:rPr lang="zh-TW" altLang="en-US" dirty="0" smtClean="0"/>
              <a:t>目前已有</a:t>
            </a:r>
            <a:r>
              <a:rPr lang="en-US" altLang="zh-TW" sz="3000" dirty="0">
                <a:solidFill>
                  <a:srgbClr val="FF0000"/>
                </a:solidFill>
              </a:rPr>
              <a:t>3300+</a:t>
            </a:r>
            <a:r>
              <a:rPr lang="zh-TW" altLang="en-US" dirty="0" smtClean="0"/>
              <a:t>種攻擊項目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63843" y="736712"/>
            <a:ext cx="3358868" cy="400110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</a:rPr>
              <a:t>https://www.metasploit.com/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9596" y="736712"/>
            <a:ext cx="484100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https://github.com/rapid7/metasploit-framework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5"/>
          <a:stretch/>
        </p:blipFill>
        <p:spPr>
          <a:xfrm>
            <a:off x="63843" y="1230891"/>
            <a:ext cx="8195555" cy="38830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38" y="282905"/>
            <a:ext cx="3510556" cy="853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03201" y="3976193"/>
            <a:ext cx="3398611" cy="433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六大功能模組</a:t>
            </a:r>
            <a:r>
              <a:rPr lang="en-US" altLang="zh-TW" sz="2400" dirty="0"/>
              <a:t>(modules): 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9588065" y="3979576"/>
          <a:ext cx="1455685" cy="2680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685"/>
              </a:tblGrid>
              <a:tr h="256383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模組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1.auxiliary</a:t>
                      </a:r>
                      <a:r>
                        <a:rPr lang="zh-TW" altLang="en-US" sz="1800" dirty="0" smtClean="0"/>
                        <a:t>  </a:t>
                      </a:r>
                      <a:endParaRPr lang="en-US" altLang="zh-TW" sz="1800" dirty="0" smtClean="0"/>
                    </a:p>
                  </a:txBody>
                  <a:tcPr/>
                </a:tc>
              </a:tr>
              <a:tr h="415318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2.exploits</a:t>
                      </a:r>
                      <a:r>
                        <a:rPr lang="zh-TW" altLang="en-US" sz="1800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3.encoders</a:t>
                      </a:r>
                      <a:endParaRPr lang="zh-TW" altLang="en-US" dirty="0"/>
                    </a:p>
                  </a:txBody>
                  <a:tcPr/>
                </a:tc>
              </a:tr>
              <a:tr h="43667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4.payloads</a:t>
                      </a:r>
                      <a:endParaRPr lang="zh-TW" altLang="en-US" dirty="0"/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5.Nops</a:t>
                      </a:r>
                    </a:p>
                  </a:txBody>
                  <a:tcPr/>
                </a:tc>
              </a:tr>
              <a:tr h="359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6.post</a:t>
                      </a:r>
                      <a:endParaRPr lang="zh-TW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內容版面配置區 2"/>
          <p:cNvSpPr txBox="1">
            <a:spLocks/>
          </p:cNvSpPr>
          <p:nvPr/>
        </p:nvSpPr>
        <p:spPr>
          <a:xfrm>
            <a:off x="9114512" y="1101747"/>
            <a:ext cx="2976464" cy="2523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/>
              <a:t>支援匯入漏洞掃描資料</a:t>
            </a:r>
            <a:r>
              <a:rPr lang="en-US" altLang="zh-TW" sz="2000" dirty="0"/>
              <a:t>1.Foundstone</a:t>
            </a:r>
          </a:p>
          <a:p>
            <a:pPr marL="0" indent="0">
              <a:buNone/>
            </a:pPr>
            <a:r>
              <a:rPr lang="en-US" altLang="zh-TW" sz="2000" dirty="0"/>
              <a:t>2. Microsoft-MBSA </a:t>
            </a:r>
          </a:p>
          <a:p>
            <a:pPr marL="0" indent="0">
              <a:buNone/>
            </a:pPr>
            <a:r>
              <a:rPr lang="en-US" altLang="zh-TW" sz="2000" dirty="0"/>
              <a:t>3.Nessus</a:t>
            </a:r>
          </a:p>
          <a:p>
            <a:pPr marL="0" indent="0">
              <a:buNone/>
            </a:pPr>
            <a:r>
              <a:rPr lang="en-US" altLang="zh-TW" sz="2000" dirty="0"/>
              <a:t>4.Qualys </a:t>
            </a:r>
          </a:p>
          <a:p>
            <a:pPr marL="0" indent="0">
              <a:buNone/>
            </a:pPr>
            <a:r>
              <a:rPr lang="en-US" altLang="zh-TW" sz="2000" dirty="0"/>
              <a:t>5.Nmap </a:t>
            </a:r>
          </a:p>
          <a:p>
            <a:pPr marL="0" indent="0">
              <a:buNone/>
            </a:pPr>
            <a:r>
              <a:rPr lang="en-US" altLang="zh-TW" sz="2000" dirty="0"/>
              <a:t>6.Retina</a:t>
            </a:r>
            <a:endParaRPr lang="zh-TW" altLang="en-US" sz="2000" dirty="0"/>
          </a:p>
        </p:txBody>
      </p:sp>
      <p:sp>
        <p:nvSpPr>
          <p:cNvPr id="12" name="圓角矩形 11"/>
          <p:cNvSpPr/>
          <p:nvPr/>
        </p:nvSpPr>
        <p:spPr>
          <a:xfrm>
            <a:off x="1073022" y="3825800"/>
            <a:ext cx="4943925" cy="67180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6390" y="105055"/>
            <a:ext cx="11439606" cy="1042158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有時候需要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預先處理</a:t>
            </a:r>
            <a:r>
              <a:rPr lang="en-US" altLang="zh-TW" dirty="0" smtClean="0"/>
              <a:t>:</a:t>
            </a:r>
            <a:r>
              <a:rPr lang="zh-TW" altLang="en-US" dirty="0" smtClean="0"/>
              <a:t>第一次執行</a:t>
            </a:r>
            <a:r>
              <a:rPr lang="en-US" altLang="zh-TW" dirty="0" err="1" smtClean="0"/>
              <a:t>msfconsole</a:t>
            </a:r>
            <a:r>
              <a:rPr lang="zh-TW" altLang="en-US" dirty="0" smtClean="0"/>
              <a:t>時先執行下列步驟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90" y="2755335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52" y="1543771"/>
            <a:ext cx="2992709" cy="1995139"/>
          </a:xfrm>
          <a:prstGeom prst="rect">
            <a:avLst/>
          </a:prstGeom>
        </p:spPr>
      </p:pic>
      <p:cxnSp>
        <p:nvCxnSpPr>
          <p:cNvPr id="7" name="直線單箭頭接點 6"/>
          <p:cNvCxnSpPr>
            <a:stCxn id="2050" idx="3"/>
          </p:cNvCxnSpPr>
          <p:nvPr/>
        </p:nvCxnSpPr>
        <p:spPr>
          <a:xfrm>
            <a:off x="2905517" y="2171541"/>
            <a:ext cx="3439773" cy="182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3"/>
          <p:cNvPicPr>
            <a:picLocks noChangeAspect="1"/>
          </p:cNvPicPr>
          <p:nvPr/>
        </p:nvPicPr>
        <p:blipFill rotWithShape="1">
          <a:blip r:embed="rId4"/>
          <a:srcRect l="19659" t="50775" r="32417" b="20310"/>
          <a:stretch/>
        </p:blipFill>
        <p:spPr>
          <a:xfrm>
            <a:off x="4321532" y="3892211"/>
            <a:ext cx="7243989" cy="24572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8507" y="5102987"/>
            <a:ext cx="34381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Service </a:t>
            </a:r>
            <a:r>
              <a:rPr lang="en-US" altLang="zh-TW" sz="2400" dirty="0" err="1"/>
              <a:t>postgresql</a:t>
            </a:r>
            <a:r>
              <a:rPr lang="en-US" altLang="zh-TW" sz="2400" dirty="0"/>
              <a:t> start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msfdb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init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66224" y="4683233"/>
            <a:ext cx="3500061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資料庫伺服器</a:t>
            </a:r>
            <a:endParaRPr lang="en-US" altLang="zh-TW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418" y="5933982"/>
            <a:ext cx="3536866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en-US" altLang="zh-TW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r>
              <a:rPr lang="zh-TW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所需的資料庫</a:t>
            </a:r>
            <a:endParaRPr lang="en-US" altLang="zh-TW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“metasploit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7" y="1398317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>
          <a:xfrm>
            <a:off x="523190" y="315279"/>
            <a:ext cx="3544958" cy="11459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b="1" dirty="0"/>
              <a:t>啟動</a:t>
            </a:r>
            <a:r>
              <a:rPr lang="zh-TW" altLang="en-US" sz="3600" b="1" dirty="0">
                <a:solidFill>
                  <a:srgbClr val="7030A0"/>
                </a:solidFill>
              </a:rPr>
              <a:t>攻擊神器</a:t>
            </a:r>
            <a:endParaRPr lang="zh-TW" altLang="en-US" sz="3600" b="1" dirty="0"/>
          </a:p>
          <a:p>
            <a:pPr marL="0" indent="0">
              <a:buNone/>
            </a:pPr>
            <a:r>
              <a:rPr lang="en-US" altLang="zh-TW" sz="2500" dirty="0">
                <a:sym typeface="Wingdings" panose="05000000000000000000" pitchFamily="2" charset="2"/>
              </a:rPr>
              <a:t></a:t>
            </a:r>
            <a:r>
              <a:rPr lang="zh-TW" altLang="en-US" sz="2500" dirty="0"/>
              <a:t>輸入</a:t>
            </a:r>
            <a:r>
              <a:rPr lang="en-US" altLang="zh-TW" sz="3600" dirty="0" err="1"/>
              <a:t>msfconsole</a:t>
            </a:r>
            <a:endParaRPr lang="en-US" altLang="zh-TW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58"/>
          <a:stretch/>
        </p:blipFill>
        <p:spPr>
          <a:xfrm>
            <a:off x="523191" y="2159245"/>
            <a:ext cx="11159639" cy="22448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88" b="94170"/>
          <a:stretch/>
        </p:blipFill>
        <p:spPr>
          <a:xfrm>
            <a:off x="4208109" y="867979"/>
            <a:ext cx="5951241" cy="75391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-1178767" y="4002833"/>
            <a:ext cx="1045028" cy="5505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 flipV="1">
            <a:off x="1306286" y="4553339"/>
            <a:ext cx="345232" cy="4292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51520" y="498254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7030A0"/>
                </a:solidFill>
              </a:rPr>
              <a:t>進入到攻擊魍神之國度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57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先學最重要的</a:t>
            </a:r>
            <a:r>
              <a:rPr lang="en-US" altLang="zh-TW" dirty="0" smtClean="0"/>
              <a:t>[</a:t>
            </a:r>
            <a:r>
              <a:rPr lang="zh-TW" altLang="en-US" dirty="0" smtClean="0"/>
              <a:t>後面會有實際操作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50810" y="1564368"/>
          <a:ext cx="1089038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579"/>
                <a:gridCol w="89658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Commands</a:t>
                      </a:r>
                      <a:r>
                        <a:rPr lang="zh-TW" altLang="en-US" dirty="0" smtClean="0"/>
                        <a:t> 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The help command will give you a list and small description of all available commands.</a:t>
                      </a:r>
                    </a:p>
                    <a:p>
                      <a:r>
                        <a:rPr lang="zh-TW" altLang="en-US" sz="2000" dirty="0" smtClean="0"/>
                        <a:t>列出簡單說明以及可用的指令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search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用來找東西  </a:t>
                      </a:r>
                      <a:r>
                        <a:rPr lang="en-US" altLang="zh-TW" sz="2000" dirty="0" smtClean="0"/>
                        <a:t>search ms08-067   </a:t>
                      </a:r>
                      <a:r>
                        <a:rPr lang="zh-TW" altLang="en-US" sz="2000" dirty="0" smtClean="0"/>
                        <a:t> 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show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顯示各種模組或者</a:t>
                      </a:r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顯示各種攻擊所需參數</a:t>
                      </a:r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(show options)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set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設定</a:t>
                      </a:r>
                      <a:r>
                        <a:rPr lang="zh-TW" altLang="en-US" dirty="0" smtClean="0"/>
                        <a:t>各種參數</a:t>
                      </a:r>
                      <a:endParaRPr lang="en-US" altLang="zh-TW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set 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RHOST 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192.168.1.2  </a:t>
                      </a:r>
                      <a:r>
                        <a:rPr lang="en-US" altLang="zh-TW" sz="2400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2400" dirty="0" smtClean="0">
                          <a:sym typeface="Wingdings" panose="05000000000000000000" pitchFamily="2" charset="2"/>
                        </a:rPr>
                        <a:t>設定</a:t>
                      </a:r>
                      <a:r>
                        <a:rPr lang="en-US" altLang="zh-TW" sz="2400" dirty="0" smtClean="0"/>
                        <a:t>RHOST</a:t>
                      </a:r>
                      <a:r>
                        <a:rPr lang="zh-TW" altLang="en-US" sz="2400" dirty="0" smtClean="0"/>
                        <a:t>參數</a:t>
                      </a:r>
                      <a:r>
                        <a:rPr lang="en-US" altLang="zh-TW" sz="2400" dirty="0" smtClean="0"/>
                        <a:t>[</a:t>
                      </a:r>
                      <a:r>
                        <a:rPr lang="zh-TW" altLang="en-US" sz="2400" dirty="0" smtClean="0"/>
                        <a:t>遠端主機</a:t>
                      </a:r>
                      <a:r>
                        <a:rPr lang="en-US" altLang="zh-TW" sz="2400" dirty="0" smtClean="0"/>
                        <a:t>]</a:t>
                      </a:r>
                      <a:r>
                        <a:rPr lang="zh-TW" altLang="en-US" sz="2400" dirty="0" smtClean="0">
                          <a:solidFill>
                            <a:srgbClr val="FF0000"/>
                          </a:solidFill>
                        </a:rPr>
                        <a:t>為</a:t>
                      </a:r>
                      <a:r>
                        <a:rPr lang="en-US" altLang="zh-TW" sz="2400" dirty="0" smtClean="0"/>
                        <a:t>192.168.1.2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use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使用某各個特定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攻擊軍團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(exploit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或是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情報局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(auxiliary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模組底下的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子模組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exploit/windows/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smb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/ms08_067_netapi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exploit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進行攻擊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最後軍團集結後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攻擊參數都設定好後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就是下達攻擊的軍令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!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exit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離開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msfconsole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返回到 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主場</a:t>
                      </a:r>
                      <a:endParaRPr lang="en-US" altLang="zh-TW" sz="20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9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701031" y="423316"/>
            <a:ext cx="3432431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搜尋</a:t>
            </a:r>
            <a:r>
              <a:rPr lang="en-US" altLang="zh-TW" sz="2500" b="1" dirty="0"/>
              <a:t>ms08_067</a:t>
            </a:r>
            <a:r>
              <a:rPr lang="zh-TW" altLang="en-US" sz="2500" b="1" dirty="0"/>
              <a:t>攻擊模組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348291" y="410267"/>
            <a:ext cx="5140942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n-US" altLang="zh-TW" sz="4000" dirty="0"/>
              <a:t> ms08_067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0" y="1197195"/>
            <a:ext cx="10882448" cy="1788600"/>
          </a:xfrm>
          <a:prstGeom prst="rect">
            <a:avLst/>
          </a:prstGeom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 rotWithShape="1">
          <a:blip r:embed="rId3"/>
          <a:srcRect t="60431" r="2296"/>
          <a:stretch/>
        </p:blipFill>
        <p:spPr>
          <a:xfrm>
            <a:off x="3441066" y="3250983"/>
            <a:ext cx="8075578" cy="3493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61157" y="4124552"/>
            <a:ext cx="2209976" cy="19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214605" y="2369978"/>
            <a:ext cx="4488025" cy="7277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2417247" y="1474237"/>
            <a:ext cx="41371" cy="793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向右箭號 5"/>
          <p:cNvSpPr/>
          <p:nvPr/>
        </p:nvSpPr>
        <p:spPr>
          <a:xfrm>
            <a:off x="2267339" y="4462451"/>
            <a:ext cx="1073020" cy="730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214604" y="3556063"/>
            <a:ext cx="2771192" cy="20889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攻擊碼程式</a:t>
            </a:r>
            <a:endParaRPr lang="en-US" altLang="zh-TW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</a:t>
            </a:r>
            <a:endParaRPr lang="en-US" altLang="zh-TW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及位置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4333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20815" y="265481"/>
            <a:ext cx="4448345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使用</a:t>
            </a:r>
            <a:r>
              <a:rPr lang="en-US" altLang="zh-TW" sz="2500" b="1" dirty="0"/>
              <a:t>ms08_067_netapi</a:t>
            </a:r>
            <a:r>
              <a:rPr lang="zh-TW" altLang="en-US" sz="2500" b="1" dirty="0"/>
              <a:t>攻擊模組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317519" y="298537"/>
            <a:ext cx="612072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en-US" altLang="zh-TW" sz="2500" dirty="0"/>
              <a:t> exploit/windows/</a:t>
            </a:r>
            <a:r>
              <a:rPr lang="en-US" altLang="zh-TW" sz="2500" dirty="0" err="1"/>
              <a:t>smb</a:t>
            </a:r>
            <a:r>
              <a:rPr lang="en-US" altLang="zh-TW" sz="2500" dirty="0"/>
              <a:t>/ms08_067_netapi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05" y="1050323"/>
            <a:ext cx="9751789" cy="807044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679199" y="2811003"/>
            <a:ext cx="3253852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列出需要設定參數的選項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939198" y="2850246"/>
            <a:ext cx="222321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show options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6" y="3485708"/>
            <a:ext cx="7953246" cy="32998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07273" y="4189900"/>
            <a:ext cx="3643532" cy="1196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42449" y="5847350"/>
            <a:ext cx="5372034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500" dirty="0"/>
              <a:t>Required</a:t>
            </a:r>
            <a:r>
              <a:rPr lang="zh-TW" altLang="en-US" sz="2500" dirty="0"/>
              <a:t>欄位是</a:t>
            </a:r>
            <a:r>
              <a:rPr lang="en-US" altLang="zh-TW" sz="2500" dirty="0"/>
              <a:t>yes</a:t>
            </a:r>
            <a:r>
              <a:rPr lang="zh-TW" altLang="en-US" sz="2500" dirty="0"/>
              <a:t>的代表</a:t>
            </a:r>
            <a:r>
              <a:rPr lang="zh-TW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必填</a:t>
            </a:r>
            <a:r>
              <a:rPr lang="zh-TW" altLang="en-US" sz="2500" dirty="0"/>
              <a:t>選項。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88478" y="5199810"/>
            <a:ext cx="1140" cy="618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970672" y="1453847"/>
            <a:ext cx="6307207" cy="49625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944986" y="1905476"/>
            <a:ext cx="3410" cy="6510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80054" y="2341244"/>
            <a:ext cx="855669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/>
              <a:t>已經進入攻擊狀態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設定好攻擊參數就可以進行攻擊</a:t>
            </a:r>
          </a:p>
        </p:txBody>
      </p:sp>
    </p:spTree>
    <p:extLst>
      <p:ext uri="{BB962C8B-B14F-4D97-AF65-F5344CB8AC3E}">
        <p14:creationId xmlns:p14="http://schemas.microsoft.com/office/powerpoint/2010/main" val="25625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16962" y="288154"/>
            <a:ext cx="2740843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設定攻擊對象的</a:t>
            </a:r>
            <a:r>
              <a:rPr lang="en-US" altLang="zh-TW" sz="2500" b="1" dirty="0"/>
              <a:t>IP</a:t>
            </a:r>
            <a:endParaRPr lang="zh-TW" altLang="en-US" sz="2500" b="1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193033" y="356582"/>
            <a:ext cx="8539097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set</a:t>
            </a:r>
            <a:r>
              <a:rPr lang="zh-TW" altLang="en-US" sz="2500" dirty="0"/>
              <a:t> </a:t>
            </a:r>
            <a:r>
              <a:rPr lang="en-US" altLang="zh-TW" sz="2500" dirty="0"/>
              <a:t> RHOST </a:t>
            </a:r>
            <a:r>
              <a:rPr lang="zh-TW" altLang="en-US" sz="2500" dirty="0"/>
              <a:t>  </a:t>
            </a:r>
            <a:r>
              <a:rPr lang="en-US" altLang="zh-TW" sz="2500" dirty="0">
                <a:solidFill>
                  <a:srgbClr val="FF0000"/>
                </a:solidFill>
              </a:rPr>
              <a:t>&lt; </a:t>
            </a:r>
            <a:r>
              <a:rPr lang="zh-TW" altLang="en-US" sz="2500" dirty="0">
                <a:solidFill>
                  <a:srgbClr val="FF0000"/>
                </a:solidFill>
              </a:rPr>
              <a:t>這裡要填你那台</a:t>
            </a:r>
            <a:r>
              <a:rPr lang="en-US" altLang="zh-TW" sz="2500" dirty="0">
                <a:solidFill>
                  <a:srgbClr val="FF0000"/>
                </a:solidFill>
              </a:rPr>
              <a:t>XP </a:t>
            </a:r>
            <a:r>
              <a:rPr lang="zh-TW" altLang="en-US" sz="2500" dirty="0">
                <a:solidFill>
                  <a:srgbClr val="FF0000"/>
                </a:solidFill>
              </a:rPr>
              <a:t>的</a:t>
            </a:r>
            <a:r>
              <a:rPr lang="en-US" altLang="zh-TW" sz="2500" dirty="0">
                <a:solidFill>
                  <a:srgbClr val="FF0000"/>
                </a:solidFill>
              </a:rPr>
              <a:t>IP&gt;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356333" y="2717472"/>
            <a:ext cx="317063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下達發動攻擊的指令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526973" y="2629064"/>
            <a:ext cx="1368289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exploit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5" y="1076949"/>
            <a:ext cx="10543586" cy="125570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" y="3562637"/>
            <a:ext cx="10746924" cy="26799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356333" y="5831633"/>
            <a:ext cx="1957659" cy="6531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6332" y="3984173"/>
            <a:ext cx="11045676" cy="17821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977170" y="3691785"/>
            <a:ext cx="428835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/>
              <a:t>攻擊過程中的各項軍情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2875427" y="6058708"/>
            <a:ext cx="917430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/>
              <a:t>報告總司令</a:t>
            </a:r>
            <a:r>
              <a:rPr lang="en-US" altLang="zh-TW" sz="3200" b="1" dirty="0"/>
              <a:t>!</a:t>
            </a:r>
            <a:r>
              <a:rPr lang="zh-TW" altLang="en-US" sz="3200" b="1" dirty="0"/>
              <a:t>我們已經入侵成功</a:t>
            </a:r>
            <a:r>
              <a:rPr lang="en-US" altLang="zh-TW" sz="3200" b="1" dirty="0"/>
              <a:t>,</a:t>
            </a:r>
            <a:r>
              <a:rPr lang="zh-TW" altLang="en-US" sz="3200" b="1" dirty="0"/>
              <a:t>並建立地下通道了</a:t>
            </a:r>
            <a:r>
              <a:rPr lang="en-US" altLang="zh-TW" sz="3200" b="1" dirty="0"/>
              <a:t>!</a:t>
            </a:r>
            <a:endParaRPr lang="zh-TW" altLang="en-US" sz="320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277471" y="6275221"/>
            <a:ext cx="597959" cy="1758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8859632" y="963888"/>
            <a:ext cx="2704471" cy="7308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8378890" y="676032"/>
            <a:ext cx="643812" cy="3682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7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6" y="3699142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1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41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1" y="1193005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5" y="807706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263708" y="1497430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263708" y="2336556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地獄倒霉鬼會遭受到麼樣的命運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540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zh-TW" altLang="en-US" sz="4000" dirty="0">
                <a:solidFill>
                  <a:srgbClr val="FFFF00"/>
                </a:solidFill>
                <a:latin typeface="Blackadder ITC" panose="04020505051007020D02" pitchFamily="82" charset="0"/>
              </a:rPr>
              <a:t>維持存取或是做你想做的事</a:t>
            </a:r>
            <a:endParaRPr lang="en-US" altLang="zh-TW" sz="4000" dirty="0">
              <a:solidFill>
                <a:srgbClr val="FFFF0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滲透測試</a:t>
            </a:r>
            <a:endParaRPr lang="en-US" altLang="zh-TW" sz="3600" dirty="0"/>
          </a:p>
          <a:p>
            <a:pPr algn="ctr"/>
            <a:r>
              <a:rPr lang="en-US" altLang="zh-TW" sz="8000" dirty="0">
                <a:solidFill>
                  <a:srgbClr val="FFFF00"/>
                </a:solidFill>
                <a:latin typeface="Blackadder ITC" panose="04020505051007020D02" pitchFamily="82" charset="0"/>
              </a:rPr>
              <a:t>4</a:t>
            </a:r>
          </a:p>
          <a:p>
            <a:pPr algn="ctr"/>
            <a:r>
              <a:rPr lang="en-US" altLang="zh-TW" sz="5400" dirty="0">
                <a:solidFill>
                  <a:schemeClr val="bg1"/>
                </a:solidFill>
                <a:latin typeface="Blackadder ITC" panose="04020505051007020D02" pitchFamily="82" charset="0"/>
              </a:rPr>
              <a:t>Post</a:t>
            </a:r>
            <a:r>
              <a:rPr lang="en-US" altLang="zh-TW" sz="5400" dirty="0">
                <a:solidFill>
                  <a:srgbClr val="FFFF00"/>
                </a:solidFill>
                <a:latin typeface="Blackadder ITC" panose="04020505051007020D02" pitchFamily="82" charset="0"/>
              </a:rPr>
              <a:t>-exploitation</a:t>
            </a:r>
          </a:p>
          <a:p>
            <a:pPr algn="ctr"/>
            <a:r>
              <a:rPr lang="en-US" altLang="zh-TW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Exploitation==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入侵攻擊</a:t>
            </a:r>
            <a:endParaRPr lang="en-US" altLang="zh-TW" sz="4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altLang="zh-TW" sz="4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</a:t>
            </a:r>
            <a:r>
              <a:rPr lang="en-US" altLang="zh-TW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-Exploitation==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入侵成功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後</a:t>
            </a:r>
            <a:r>
              <a:rPr lang="zh-TW" altLang="en-US" sz="4000" dirty="0">
                <a:solidFill>
                  <a:srgbClr val="FFFF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想做的事</a:t>
            </a:r>
            <a:endParaRPr lang="en-US" altLang="zh-TW" sz="4000" dirty="0">
              <a:solidFill>
                <a:srgbClr val="FFFF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21278" y="90616"/>
            <a:ext cx="11219935" cy="95696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滲透測試方法論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 smtClean="0"/>
              <a:t>Penetration Testing::</a:t>
            </a:r>
            <a:r>
              <a:rPr lang="en-US" altLang="zh-TW" dirty="0" err="1" smtClean="0"/>
              <a:t>Standard|Framework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2203" y="1416908"/>
            <a:ext cx="10989008" cy="476516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Penetration </a:t>
            </a:r>
            <a:r>
              <a:rPr lang="en-US" altLang="zh-TW" dirty="0"/>
              <a:t>Testing Execution Standard (PTES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        www.pentest-standard.org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PCI </a:t>
            </a:r>
            <a:r>
              <a:rPr lang="en-US" altLang="zh-TW" dirty="0"/>
              <a:t>Penetration testing guide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PCI </a:t>
            </a:r>
            <a:r>
              <a:rPr lang="en-US" altLang="zh-TW" dirty="0"/>
              <a:t>DSS Penetration Testing guidance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PCI </a:t>
            </a:r>
            <a:r>
              <a:rPr lang="en-US" altLang="zh-TW" dirty="0"/>
              <a:t>DSS Penetration Testing 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Penetration </a:t>
            </a:r>
            <a:r>
              <a:rPr lang="en-US" altLang="zh-TW" dirty="0"/>
              <a:t>Testing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Technical </a:t>
            </a:r>
            <a:r>
              <a:rPr lang="en-US" altLang="zh-TW" dirty="0"/>
              <a:t>Guide to Information Security Testing and Assessment (NIST800-115)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Information </a:t>
            </a:r>
            <a:r>
              <a:rPr lang="en-US" altLang="zh-TW" dirty="0"/>
              <a:t>Systems Security Assessment Framework (ISSAF)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Security Testing Methodology Manual (OSSTMM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Offensive</a:t>
            </a:r>
            <a:r>
              <a:rPr lang="zh-TW" altLang="en-US" dirty="0"/>
              <a:t>（</a:t>
            </a:r>
            <a:r>
              <a:rPr lang="en-US" altLang="zh-TW" dirty="0"/>
              <a:t>Web</a:t>
            </a:r>
            <a:r>
              <a:rPr lang="zh-TW" altLang="en-US" dirty="0"/>
              <a:t>）</a:t>
            </a:r>
            <a:r>
              <a:rPr lang="en-US" altLang="zh-TW" dirty="0"/>
              <a:t>Testing </a:t>
            </a:r>
            <a:r>
              <a:rPr lang="en-US" altLang="zh-TW" dirty="0" smtClean="0"/>
              <a:t>Framework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《</a:t>
            </a:r>
            <a:r>
              <a:rPr lang="en-US" altLang="zh-TW" dirty="0" smtClean="0"/>
              <a:t>OWTF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》2012</a:t>
            </a:r>
          </a:p>
          <a:p>
            <a:pPr marL="0" indent="0">
              <a:buNone/>
            </a:pPr>
            <a:r>
              <a:rPr lang="en-US" altLang="zh-TW" dirty="0" smtClean="0"/>
              <a:t>      https</a:t>
            </a:r>
            <a:r>
              <a:rPr lang="en-US" altLang="zh-TW" dirty="0"/>
              <a:t>://github.com/7a/owtf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77" y="6182072"/>
            <a:ext cx="824215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資料來源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:https://www.owasp.org/index.php/Penetration_testing_methodologies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17281" y="1526548"/>
            <a:ext cx="3768169" cy="181588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滲透測試有許多方法論與工具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本體驗營先讓你感受到她的魅力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以後再繼續深造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8164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 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</p:spTree>
    <p:extLst>
      <p:ext uri="{BB962C8B-B14F-4D97-AF65-F5344CB8AC3E}">
        <p14:creationId xmlns:p14="http://schemas.microsoft.com/office/powerpoint/2010/main" val="7875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431952" y="4568133"/>
            <a:ext cx="3701128" cy="2289869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你還想做甚麼</a:t>
            </a:r>
            <a:r>
              <a:rPr lang="en-US" altLang="zh-TW" dirty="0">
                <a:solidFill>
                  <a:srgbClr val="FFFF00"/>
                </a:solidFill>
              </a:rPr>
              <a:t>?</a:t>
            </a:r>
          </a:p>
          <a:p>
            <a:pPr algn="ctr"/>
            <a:r>
              <a:rPr lang="zh-TW" altLang="en-US" dirty="0">
                <a:solidFill>
                  <a:srgbClr val="FFFF00"/>
                </a:solidFill>
              </a:rPr>
              <a:t>發揮想像力吧</a:t>
            </a:r>
            <a:r>
              <a:rPr lang="en-US" altLang="zh-TW" dirty="0">
                <a:solidFill>
                  <a:srgbClr val="FFFF00"/>
                </a:solidFill>
              </a:rPr>
              <a:t>!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991"/>
            <a:ext cx="10515600" cy="63632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攻擊成功後</a:t>
            </a:r>
            <a:r>
              <a:rPr lang="en-US" altLang="zh-TW" sz="2800" b="1" dirty="0"/>
              <a:t>,</a:t>
            </a:r>
            <a:r>
              <a:rPr lang="zh-TW" altLang="en-US" sz="2800" b="1" dirty="0"/>
              <a:t>建立地下通道</a:t>
            </a:r>
            <a:r>
              <a:rPr lang="en-US" altLang="zh-TW" sz="2800" b="1" dirty="0"/>
              <a:t>(</a:t>
            </a:r>
            <a:r>
              <a:rPr lang="en-US" altLang="zh-TW" sz="2800" b="1" dirty="0" err="1"/>
              <a:t>meterpreter</a:t>
            </a:r>
            <a:r>
              <a:rPr lang="en-US" altLang="zh-TW" sz="2800" b="1" dirty="0"/>
              <a:t> session)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2" y="4535226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1" y="3341294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317820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3460019" y="3676262"/>
            <a:ext cx="3640579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3125757" y="3928801"/>
            <a:ext cx="4106711" cy="87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63540" y="3257783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3" y="773128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336937" y="387829"/>
            <a:ext cx="4255503" cy="2790381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133080" y="1077553"/>
            <a:ext cx="2799946" cy="636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然後勒</a:t>
            </a:r>
            <a:r>
              <a:rPr lang="en-US" altLang="zh-TW" sz="4800" dirty="0"/>
              <a:t>??</a:t>
            </a:r>
            <a:endParaRPr lang="zh-TW" altLang="en-US" sz="4800" dirty="0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133080" y="1916679"/>
            <a:ext cx="2799946" cy="891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地獄倒霉鬼</a:t>
            </a:r>
            <a:r>
              <a:rPr lang="zh-TW" altLang="en-US" sz="2800" dirty="0"/>
              <a:t>會遭受到麼樣的命運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872867" y="4361411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被駭客建立隱藏的目錄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853550" y="4949369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被駭客下載重要資料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866265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被駭客上傳木馬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53549" y="6125285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被駭客錄音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錄影</a:t>
            </a:r>
            <a:r>
              <a:rPr lang="en-US" altLang="zh-TW" sz="2500" b="1" dirty="0"/>
              <a:t>(webcam)</a:t>
            </a:r>
            <a:endParaRPr lang="zh-TW" altLang="en-US" sz="2500" b="1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7336937" y="5537327"/>
            <a:ext cx="3359009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螢幕截圖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鍵盤側錄</a:t>
            </a: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7336934" y="6137639"/>
            <a:ext cx="4484952" cy="52584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被駭客</a:t>
            </a:r>
            <a:r>
              <a:rPr lang="zh-TW" altLang="en-US" sz="2000" b="1" dirty="0"/>
              <a:t>竄改密碼</a:t>
            </a:r>
            <a:r>
              <a:rPr lang="en-US" altLang="zh-TW" sz="2500" b="1" dirty="0"/>
              <a:t>|</a:t>
            </a:r>
            <a:r>
              <a:rPr lang="zh-TW" altLang="en-US" sz="2500" b="1" dirty="0"/>
              <a:t>新增最高權限的使用者</a:t>
            </a:r>
          </a:p>
        </p:txBody>
      </p:sp>
      <p:sp>
        <p:nvSpPr>
          <p:cNvPr id="3" name="爆炸 2 2"/>
          <p:cNvSpPr/>
          <p:nvPr/>
        </p:nvSpPr>
        <p:spPr>
          <a:xfrm>
            <a:off x="74646" y="4279345"/>
            <a:ext cx="4217436" cy="2538302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Meterpreter</a:t>
            </a:r>
          </a:p>
          <a:p>
            <a:pPr algn="ctr"/>
            <a:r>
              <a:rPr lang="en-US" altLang="zh-TW" dirty="0">
                <a:solidFill>
                  <a:srgbClr val="FFFF00"/>
                </a:solidFill>
              </a:rPr>
              <a:t>POST-exploitation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113" y="1431299"/>
            <a:ext cx="6521199" cy="41703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meterpreter是攻擊成功後，</a:t>
            </a:r>
            <a:endParaRPr lang="en-US" altLang="zh-TW" sz="2500" dirty="0"/>
          </a:p>
          <a:p>
            <a:r>
              <a:rPr lang="zh-TW" altLang="en-US" sz="2500" dirty="0"/>
              <a:t>   </a:t>
            </a:r>
            <a:r>
              <a:rPr lang="en-US" altLang="zh-TW" sz="2500" dirty="0"/>
              <a:t>POST-exploitation</a:t>
            </a:r>
            <a:r>
              <a:rPr lang="zh-TW" altLang="en-US" sz="2500" b="1" dirty="0">
                <a:solidFill>
                  <a:srgbClr val="FF0000"/>
                </a:solidFill>
              </a:rPr>
              <a:t>後攻擊著名的工具</a:t>
            </a:r>
            <a:r>
              <a:rPr lang="zh-TW" altLang="en-US" sz="2500" dirty="0"/>
              <a:t>。</a:t>
            </a:r>
            <a:endParaRPr lang="en-US" altLang="zh-TW" sz="2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攻擊碼也是利用</a:t>
            </a:r>
            <a:r>
              <a:rPr lang="en-US" altLang="zh-TW" sz="2500" dirty="0"/>
              <a:t>ruby</a:t>
            </a:r>
            <a:r>
              <a:rPr lang="zh-TW" altLang="en-US" sz="2500" dirty="0"/>
              <a:t>開發</a:t>
            </a:r>
            <a:r>
              <a:rPr lang="en-US" altLang="zh-TW" sz="2500" dirty="0"/>
              <a:t>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還可擴充別的模組來使用</a:t>
            </a:r>
            <a:r>
              <a:rPr lang="en-US" altLang="zh-TW" sz="2500" dirty="0"/>
              <a:t>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500" dirty="0"/>
              <a:t>核心的攻擊碼放在</a:t>
            </a:r>
            <a:endParaRPr lang="en-US" altLang="zh-TW" sz="2500" dirty="0"/>
          </a:p>
          <a:p>
            <a:r>
              <a:rPr lang="zh-TW" altLang="en-US" sz="2000" dirty="0"/>
              <a:t>   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/share/</a:t>
            </a:r>
            <a:r>
              <a:rPr lang="en-US" altLang="zh-TW" sz="2000" dirty="0" err="1"/>
              <a:t>metasploit</a:t>
            </a:r>
            <a:r>
              <a:rPr lang="en-US" altLang="zh-TW" sz="2000" dirty="0"/>
              <a:t>-framework/scripts/</a:t>
            </a:r>
            <a:r>
              <a:rPr lang="en-US" altLang="zh-TW" sz="2000" dirty="0" err="1"/>
              <a:t>meterpreter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/>
              <a:t>可使用</a:t>
            </a:r>
            <a:r>
              <a:rPr lang="en-US" altLang="zh-TW" sz="2000" dirty="0"/>
              <a:t>locate</a:t>
            </a:r>
            <a:r>
              <a:rPr lang="zh-TW" altLang="en-US" sz="2000" dirty="0"/>
              <a:t>來看攻擊碼放那裏</a:t>
            </a:r>
            <a:endParaRPr lang="en-US" altLang="zh-TW" sz="2000" dirty="0"/>
          </a:p>
          <a:p>
            <a:r>
              <a:rPr lang="zh-TW" altLang="en-US" sz="2000" dirty="0"/>
              <a:t>      </a:t>
            </a:r>
            <a:r>
              <a:rPr lang="en-US" altLang="zh-TW" sz="2000" dirty="0"/>
              <a:t>locate </a:t>
            </a:r>
            <a:r>
              <a:rPr lang="en-US" altLang="zh-TW" sz="2000" dirty="0" err="1"/>
              <a:t>getsystem</a:t>
            </a:r>
            <a:endParaRPr lang="en-US" altLang="zh-TW" sz="2000" dirty="0"/>
          </a:p>
          <a:p>
            <a:r>
              <a:rPr lang="zh-TW" altLang="en-US" sz="2000" dirty="0"/>
              <a:t>   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/>
              <a:t>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/share/</a:t>
            </a:r>
            <a:r>
              <a:rPr lang="en-US" altLang="zh-TW" sz="2000" dirty="0" err="1"/>
              <a:t>metasploit</a:t>
            </a:r>
            <a:r>
              <a:rPr lang="en-US" altLang="zh-TW" sz="2000" dirty="0"/>
              <a:t>-framework/modules/</a:t>
            </a:r>
          </a:p>
          <a:p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en-US" altLang="zh-TW" sz="2000" dirty="0"/>
              <a:t>/windows/escalate/</a:t>
            </a:r>
            <a:r>
              <a:rPr lang="en-US" altLang="zh-TW" sz="2000" dirty="0" err="1"/>
              <a:t>getsystem.rb</a:t>
            </a:r>
            <a:endParaRPr lang="en-US" altLang="zh-TW" sz="2000" dirty="0"/>
          </a:p>
          <a:p>
            <a:r>
              <a:rPr lang="zh-TW" altLang="en-US" sz="2000" dirty="0">
                <a:sym typeface="Wingdings" panose="05000000000000000000" pitchFamily="2" charset="2"/>
              </a:rPr>
              <a:t>   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sym typeface="Wingdings" panose="05000000000000000000" pitchFamily="2" charset="2"/>
              </a:rPr>
              <a:t>是在六大模組的</a:t>
            </a:r>
            <a:r>
              <a:rPr lang="en-US" altLang="zh-TW" sz="2000" dirty="0">
                <a:sym typeface="Wingdings" panose="05000000000000000000" pitchFamily="2" charset="2"/>
              </a:rPr>
              <a:t>POST</a:t>
            </a:r>
            <a:r>
              <a:rPr lang="zh-TW" altLang="en-US" sz="2000" dirty="0">
                <a:sym typeface="Wingdings" panose="05000000000000000000" pitchFamily="2" charset="2"/>
              </a:rPr>
              <a:t>模組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401" y="144278"/>
            <a:ext cx="2857379" cy="781094"/>
          </a:xfr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rgbClr val="FFFF00"/>
                </a:solidFill>
                <a:latin typeface="Bernard MT Condensed" panose="02050806060905020404" pitchFamily="18" charset="0"/>
              </a:rPr>
              <a:t>meterpreter</a:t>
            </a:r>
            <a:endParaRPr lang="zh-TW" altLang="en-US" dirty="0">
              <a:solidFill>
                <a:srgbClr val="FFFF00"/>
              </a:solidFill>
              <a:latin typeface="Bernard MT Condensed" panose="020508060609050204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16674"/>
              </p:ext>
            </p:extLst>
          </p:nvPr>
        </p:nvGraphicFramePr>
        <p:xfrm>
          <a:off x="7053943" y="253158"/>
          <a:ext cx="4832952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147"/>
                <a:gridCol w="3050805"/>
              </a:tblGrid>
              <a:tr h="308864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mtClean="0"/>
                        <a:t>說明</a:t>
                      </a:r>
                      <a:endParaRPr lang="zh-TW" altLang="en-US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keyscan_start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啟動鍵盤紀錄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keyscan_dump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列出鍵盤紀錄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shell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進入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command line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操作模式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mkdir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建立目錄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查看文件內容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getwd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查看當前工作項目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upload</a:t>
                      </a:r>
                      <a:endParaRPr lang="zh-TW" altLang="en-US" sz="18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上傳檔案至目標主機</a:t>
                      </a:r>
                      <a:endParaRPr lang="zh-TW" altLang="en-US" sz="18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download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下載檔案至本機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screenshot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螢幕截圖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search 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搜尋檔案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查看當前處理程序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pwd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顯示當前路徑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getuid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查看權限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sysinfo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查看目標主機系統訊息，如主機名稱，作業系統等</a:t>
                      </a:r>
                      <a:endParaRPr lang="zh-TW" altLang="en-US" sz="18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15638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getsystem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提升權限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590713" y="35015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新舊版的指令有所不同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86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/>
          <a:stretch/>
        </p:blipFill>
        <p:spPr>
          <a:xfrm>
            <a:off x="321972" y="803779"/>
            <a:ext cx="7226431" cy="8458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74" y="2689930"/>
            <a:ext cx="7035345" cy="40539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3" y="3049872"/>
            <a:ext cx="2924175" cy="356235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321973" y="65832"/>
            <a:ext cx="1811628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246803" y="194519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 screenshot -p </a:t>
            </a:r>
            <a:r>
              <a:rPr lang="en-US" altLang="zh-TW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/root/Desktop/test.jpeg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21971" y="2313900"/>
            <a:ext cx="2775456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螢幕截圖竊取成功</a:t>
            </a: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4271546" y="2313900"/>
            <a:ext cx="335900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螢幕截圖畫面</a:t>
            </a:r>
          </a:p>
        </p:txBody>
      </p:sp>
      <p:sp>
        <p:nvSpPr>
          <p:cNvPr id="11" name="矩形 10"/>
          <p:cNvSpPr/>
          <p:nvPr/>
        </p:nvSpPr>
        <p:spPr>
          <a:xfrm>
            <a:off x="658643" y="5378818"/>
            <a:ext cx="1125416" cy="979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79" y="0"/>
            <a:ext cx="3690064" cy="3094892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螢幕截圖</a:t>
            </a:r>
          </a:p>
        </p:txBody>
      </p:sp>
      <p:sp>
        <p:nvSpPr>
          <p:cNvPr id="2" name="向右箭號 1"/>
          <p:cNvSpPr/>
          <p:nvPr/>
        </p:nvSpPr>
        <p:spPr>
          <a:xfrm>
            <a:off x="2916195" y="4563764"/>
            <a:ext cx="2842054" cy="149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0" y="1922108"/>
            <a:ext cx="12192000" cy="373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90" y="3405209"/>
            <a:ext cx="2310588" cy="142583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209" y="5010339"/>
            <a:ext cx="2059265" cy="13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375913" y="255043"/>
            <a:ext cx="4146997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查詢</a:t>
            </a:r>
            <a:r>
              <a:rPr lang="en-US" altLang="zh-TW" sz="2500" b="1" dirty="0"/>
              <a:t>explorer.exe PID</a:t>
            </a:r>
            <a:endParaRPr lang="zh-TW" altLang="en-US" sz="2500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79" y="0"/>
            <a:ext cx="3690064" cy="3094892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鍵盤記錄</a:t>
            </a:r>
          </a:p>
        </p:txBody>
      </p:sp>
      <p:sp>
        <p:nvSpPr>
          <p:cNvPr id="20" name="內容版面配置區 2"/>
          <p:cNvSpPr txBox="1">
            <a:spLocks/>
          </p:cNvSpPr>
          <p:nvPr/>
        </p:nvSpPr>
        <p:spPr>
          <a:xfrm>
            <a:off x="375912" y="1031584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ps</a:t>
            </a:r>
            <a:r>
              <a:rPr lang="en-US" altLang="zh-TW" sz="2500" dirty="0"/>
              <a:t> explorer.exe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" y="1640819"/>
            <a:ext cx="7408561" cy="1797843"/>
          </a:xfrm>
          <a:prstGeom prst="rect">
            <a:avLst/>
          </a:prstGeom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375913" y="3781708"/>
            <a:ext cx="4146997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將</a:t>
            </a:r>
            <a:r>
              <a:rPr lang="en-US" altLang="zh-TW" sz="2500" b="1" dirty="0" err="1"/>
              <a:t>meterpreter</a:t>
            </a:r>
            <a:r>
              <a:rPr lang="zh-TW" altLang="en-US" sz="2500" b="1" dirty="0"/>
              <a:t>進程移至受害者系統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2" y="5125724"/>
            <a:ext cx="5142811" cy="1043256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375912" y="4609862"/>
            <a:ext cx="6156504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/>
              <a:t>migrate </a:t>
            </a:r>
            <a:r>
              <a:rPr lang="en-US" altLang="zh-TW" sz="2500" dirty="0">
                <a:solidFill>
                  <a:srgbClr val="FF0000"/>
                </a:solidFill>
              </a:rPr>
              <a:t>&lt;</a:t>
            </a:r>
            <a:r>
              <a:rPr lang="en-US" altLang="zh-TW" sz="2500" dirty="0" err="1">
                <a:solidFill>
                  <a:srgbClr val="FF0000"/>
                </a:solidFill>
              </a:rPr>
              <a:t>ps</a:t>
            </a:r>
            <a:r>
              <a:rPr lang="en-US" altLang="zh-TW" sz="2500" dirty="0">
                <a:solidFill>
                  <a:srgbClr val="FF0000"/>
                </a:solidFill>
              </a:rPr>
              <a:t> explorer.exe&gt;</a:t>
            </a:r>
            <a:endParaRPr lang="en-US" altLang="zh-TW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148089" y="3120295"/>
            <a:ext cx="577126" cy="318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8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>
          <a:xfrm>
            <a:off x="280810" y="883031"/>
            <a:ext cx="2770203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keyscan_start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9" y="-61418"/>
            <a:ext cx="4587929" cy="3847940"/>
          </a:xfrm>
          <a:prstGeom prst="rect">
            <a:avLst/>
          </a:prstGeom>
        </p:spPr>
      </p:pic>
      <p:sp>
        <p:nvSpPr>
          <p:cNvPr id="13" name="弧形箭號 (下彎) 12"/>
          <p:cNvSpPr/>
          <p:nvPr/>
        </p:nvSpPr>
        <p:spPr>
          <a:xfrm flipH="1">
            <a:off x="9111796" y="209470"/>
            <a:ext cx="1923478" cy="6104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71017" y="436976"/>
            <a:ext cx="110799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鍵盤記錄</a:t>
            </a: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68988" y="207648"/>
            <a:ext cx="2255048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啟動鍵盤記錄器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368988" y="1324892"/>
            <a:ext cx="3903544" cy="75654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550032" y="5794667"/>
            <a:ext cx="5001961" cy="986442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6351544" y="3511441"/>
            <a:ext cx="3721993" cy="111092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在被入侵的主機</a:t>
            </a:r>
            <a:endParaRPr lang="en-US" altLang="zh-TW" sz="2500" b="1" dirty="0"/>
          </a:p>
          <a:p>
            <a:r>
              <a:rPr lang="zh-TW" altLang="en-US" sz="2500" b="1" dirty="0"/>
              <a:t>開啟記事本</a:t>
            </a:r>
            <a:endParaRPr lang="en-US" altLang="zh-TW" sz="2500" b="1" dirty="0"/>
          </a:p>
          <a:p>
            <a:r>
              <a:rPr lang="zh-TW" altLang="en-US" sz="2500" b="1" dirty="0"/>
              <a:t>輸入文字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640" b="39229"/>
          <a:stretch/>
        </p:blipFill>
        <p:spPr>
          <a:xfrm>
            <a:off x="6424876" y="4615312"/>
            <a:ext cx="5166856" cy="1834917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517441" y="4460614"/>
            <a:ext cx="3248729" cy="58197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500" b="1" dirty="0"/>
              <a:t>列出鍵盤記錄內容</a:t>
            </a: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368989" y="5197767"/>
            <a:ext cx="2770203" cy="5158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500" dirty="0" err="1"/>
              <a:t>keyscan_dump</a:t>
            </a:r>
            <a:endParaRPr lang="en-US" altLang="zh-TW" sz="2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向右箭號 25"/>
          <p:cNvSpPr/>
          <p:nvPr/>
        </p:nvSpPr>
        <p:spPr>
          <a:xfrm rot="1832479">
            <a:off x="3992132" y="2840667"/>
            <a:ext cx="2236484" cy="412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8447091">
            <a:off x="4133365" y="4206364"/>
            <a:ext cx="1599414" cy="412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80810" y="6244283"/>
            <a:ext cx="5502153" cy="280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7125732" y="4975654"/>
            <a:ext cx="939113" cy="10297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stCxn id="3" idx="2"/>
            <a:endCxn id="2" idx="3"/>
          </p:cNvCxnSpPr>
          <p:nvPr/>
        </p:nvCxnSpPr>
        <p:spPr>
          <a:xfrm flipH="1">
            <a:off x="5782962" y="5490519"/>
            <a:ext cx="1342768" cy="893818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防護技術</a:t>
            </a:r>
            <a:endParaRPr lang="zh-TW" altLang="en-US" sz="6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1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5"/>
            <a:ext cx="10515600" cy="636329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/>
              <a:t>駭客攻擊成功</a:t>
            </a:r>
            <a:r>
              <a:rPr lang="en-US" altLang="zh-TW" sz="2800" b="1" dirty="0" smtClean="0"/>
              <a:t>,</a:t>
            </a:r>
            <a:r>
              <a:rPr lang="zh-TW" altLang="en-US" sz="2800" b="1" dirty="0" smtClean="0"/>
              <a:t>也建立了地下通道</a:t>
            </a:r>
            <a:r>
              <a:rPr lang="en-US" altLang="zh-TW" sz="2800" b="1" dirty="0" smtClean="0"/>
              <a:t>(</a:t>
            </a:r>
            <a:r>
              <a:rPr lang="en-US" altLang="zh-TW" sz="2800" b="1" dirty="0" err="1" smtClean="0"/>
              <a:t>meterpreter</a:t>
            </a:r>
            <a:r>
              <a:rPr lang="en-US" altLang="zh-TW" sz="2800" b="1" dirty="0" smtClean="0"/>
              <a:t> session)</a:t>
            </a:r>
            <a:br>
              <a:rPr lang="en-US" altLang="zh-TW" sz="2800" b="1" dirty="0" smtClean="0"/>
            </a:br>
            <a:r>
              <a:rPr lang="zh-TW" altLang="en-US" sz="2800" b="1" dirty="0" smtClean="0"/>
              <a:t>你要如何知道並斷絕駭客的攻擊</a:t>
            </a:r>
            <a:r>
              <a:rPr lang="en-US" altLang="zh-TW" sz="2800" b="1" dirty="0" smtClean="0"/>
              <a:t>??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4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4" y="3699140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0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39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0" y="1193003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3" y="807704"/>
            <a:ext cx="4255503" cy="279038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769" y="348734"/>
            <a:ext cx="7821862" cy="180491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c:\Windows\System32</a:t>
            </a:r>
            <a:r>
              <a:rPr lang="zh-TW" altLang="en-US" dirty="0" smtClean="0"/>
              <a:t>有許多指令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讓我們練習練習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50" y="1130877"/>
            <a:ext cx="6206532" cy="5236057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00243" y="3065824"/>
          <a:ext cx="469365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2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指令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功能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win</a:t>
                      </a:r>
                      <a:r>
                        <a:rPr lang="en-US" altLang="zh-TW" sz="2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版本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mspaint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小畫家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】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calc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小算盤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notepad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記事本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task</a:t>
                      </a:r>
                      <a:r>
                        <a:rPr lang="en-US" altLang="zh-TW" sz="2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mgr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【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工作管理員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anose="02020500000000000000" pitchFamily="18" charset="-120"/>
                          <a:ea typeface="+mn-ea"/>
                        </a:rPr>
                        <a:t>】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…….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向右箭號 5"/>
          <p:cNvSpPr/>
          <p:nvPr/>
        </p:nvSpPr>
        <p:spPr>
          <a:xfrm>
            <a:off x="4370508" y="2153652"/>
            <a:ext cx="1744579" cy="80736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endParaRPr lang="zh-TW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0243" y="2286572"/>
            <a:ext cx="341830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cd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c:\Windows\System32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/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</a:b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*.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91" y="17444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看看有多少指令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2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141310" y="2917098"/>
            <a:ext cx="2448272" cy="10081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資訊蒐集</a:t>
            </a:r>
            <a:endParaRPr lang="en-US" altLang="zh-TW" sz="3600" dirty="0"/>
          </a:p>
          <a:p>
            <a:pPr algn="ctr"/>
            <a:r>
              <a:rPr lang="en-US" altLang="zh-TW" dirty="0"/>
              <a:t>information gathering </a:t>
            </a:r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41310" y="1778699"/>
            <a:ext cx="2448272" cy="10081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偵察</a:t>
            </a:r>
            <a:endParaRPr lang="en-US" altLang="zh-TW" sz="3600" dirty="0"/>
          </a:p>
          <a:p>
            <a:pPr algn="ctr"/>
            <a:r>
              <a:rPr lang="en-US" altLang="zh-TW" dirty="0"/>
              <a:t>reconnaissance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370609" y="1819379"/>
            <a:ext cx="1260321" cy="10081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掃描</a:t>
            </a:r>
            <a:endParaRPr lang="en-US" altLang="zh-TW" sz="3600" dirty="0"/>
          </a:p>
          <a:p>
            <a:pPr algn="ctr"/>
            <a:r>
              <a:rPr lang="en-US" altLang="zh-TW" dirty="0"/>
              <a:t>scanning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61011" y="4090884"/>
            <a:ext cx="2362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passive reconnaissance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1310" y="4541425"/>
            <a:ext cx="223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active reconnaissance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322856" y="3437358"/>
            <a:ext cx="1507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Port scanning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294717" y="3892967"/>
            <a:ext cx="2404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Target service scanning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322856" y="4406401"/>
            <a:ext cx="2299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Vulnerability scanning 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288690" y="30301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目標測試</a:t>
            </a:r>
          </a:p>
        </p:txBody>
      </p:sp>
      <p:sp>
        <p:nvSpPr>
          <p:cNvPr id="19" name="向右箭號 18"/>
          <p:cNvSpPr/>
          <p:nvPr/>
        </p:nvSpPr>
        <p:spPr>
          <a:xfrm>
            <a:off x="2712876" y="1985236"/>
            <a:ext cx="575814" cy="7160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5480103" y="1663385"/>
            <a:ext cx="1653814" cy="14452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滲透</a:t>
            </a:r>
            <a:endParaRPr lang="en-US" altLang="zh-TW" sz="3600" dirty="0"/>
          </a:p>
          <a:p>
            <a:pPr algn="ctr"/>
            <a:r>
              <a:rPr lang="zh-TW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漏洞利用</a:t>
            </a:r>
          </a:p>
          <a:p>
            <a:pPr algn="ctr"/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Vulnerability Exploitation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4835450" y="2040121"/>
            <a:ext cx="553303" cy="69173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7857376" y="1880193"/>
            <a:ext cx="1775178" cy="103690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提升權限</a:t>
            </a:r>
          </a:p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Privilege Escalation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10188774" y="1882692"/>
            <a:ext cx="1775178" cy="103690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維持存取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Post-exploitation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638413" y="5405435"/>
            <a:ext cx="1607625" cy="10081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報告</a:t>
            </a:r>
          </a:p>
          <a:p>
            <a:pPr algn="ctr"/>
            <a:r>
              <a:rPr lang="en-US" altLang="zh-TW" dirty="0"/>
              <a:t>Reporting</a:t>
            </a:r>
            <a:endParaRPr lang="zh-TW" altLang="en-US" dirty="0"/>
          </a:p>
        </p:txBody>
      </p:sp>
      <p:sp>
        <p:nvSpPr>
          <p:cNvPr id="23" name="向右箭號 22"/>
          <p:cNvSpPr/>
          <p:nvPr/>
        </p:nvSpPr>
        <p:spPr>
          <a:xfrm>
            <a:off x="7225275" y="2107329"/>
            <a:ext cx="553303" cy="69173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9635475" y="2095076"/>
            <a:ext cx="553303" cy="69173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41311" y="91363"/>
            <a:ext cx="82253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/>
              <a:t>滲透測試主要步驟</a:t>
            </a:r>
            <a:r>
              <a:rPr lang="en-US" altLang="zh-TW" sz="5400" dirty="0"/>
              <a:t>[</a:t>
            </a:r>
            <a:r>
              <a:rPr lang="zh-TW" altLang="en-US" sz="5400" dirty="0"/>
              <a:t>簡化版</a:t>
            </a:r>
            <a:r>
              <a:rPr lang="en-US" altLang="zh-TW" sz="5400" dirty="0"/>
              <a:t>]</a:t>
            </a:r>
            <a:endParaRPr lang="zh-TW" altLang="en-US" sz="540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78" y="4541427"/>
            <a:ext cx="3553003" cy="1996807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9289049" y="5045395"/>
            <a:ext cx="655245" cy="6257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7283560" y="5953096"/>
            <a:ext cx="1612942" cy="41549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100" dirty="0"/>
              <a:t>192.168.2.17</a:t>
            </a:r>
            <a:endParaRPr lang="zh-TW" altLang="en-US" sz="2100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234" y="5326202"/>
            <a:ext cx="1818045" cy="121203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/>
          <a:srcRect b="49339"/>
          <a:stretch/>
        </p:blipFill>
        <p:spPr>
          <a:xfrm>
            <a:off x="10138350" y="4401739"/>
            <a:ext cx="1913928" cy="6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526" y="280904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當然要了解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Windows</a:t>
            </a:r>
            <a:r>
              <a:rPr lang="zh-TW" altLang="en-US" dirty="0" smtClean="0"/>
              <a:t>常用的網路指令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17096" y="2294857"/>
          <a:ext cx="52136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2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583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hostname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本地主機名稱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ipconfig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地址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netstat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顯示通訊協定統計資料和目前的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TCP/IP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網路連線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nslookup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DNS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查詢主機</a:t>
                      </a: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ip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ping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察看遠方主機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tracert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追蹤連線路徑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see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下頁簡報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178" t="16830" r="4039" b="7188"/>
          <a:stretch/>
        </p:blipFill>
        <p:spPr>
          <a:xfrm>
            <a:off x="5860129" y="1606467"/>
            <a:ext cx="6087229" cy="492668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5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391" y="50256"/>
            <a:ext cx="2314074" cy="1325563"/>
          </a:xfrm>
        </p:spPr>
        <p:txBody>
          <a:bodyPr/>
          <a:lstStyle/>
          <a:p>
            <a:r>
              <a:rPr lang="en-US" altLang="zh-TW" dirty="0" smtClean="0"/>
              <a:t>net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7917"/>
          <a:stretch/>
        </p:blipFill>
        <p:spPr>
          <a:xfrm>
            <a:off x="6318584" y="1106093"/>
            <a:ext cx="5846932" cy="18740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43164" y="2043140"/>
          <a:ext cx="5789193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90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指令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VIEW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顯示電腦列表或指定電腦的共用資源列表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USER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使用者帳號相關指令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USE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連接電腦或斷絕電腦與共用資源的連接，或顯示電腦的連接資訊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share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創建、刪除或顯示共用資源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session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本地電腦和遠端電腦連接的會話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通道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相關指令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查看開啟哪些服務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開啟服務；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如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:net start telnet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start schedule)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stop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停止某服務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net pause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服務名 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暫停某服務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……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還有很多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上網查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當作作業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43164" y="1375819"/>
            <a:ext cx="388279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查詢指令用法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NET VIEW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/?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551" t="19723" r="29041" b="46915"/>
          <a:stretch/>
        </p:blipFill>
        <p:spPr>
          <a:xfrm>
            <a:off x="6345068" y="3550563"/>
            <a:ext cx="5846932" cy="271913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6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049" y="171375"/>
            <a:ext cx="10515600" cy="636329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/>
              <a:t>駭客攻擊成功</a:t>
            </a:r>
            <a:r>
              <a:rPr lang="en-US" altLang="zh-TW" sz="2800" b="1" dirty="0" smtClean="0"/>
              <a:t>,</a:t>
            </a:r>
            <a:r>
              <a:rPr lang="zh-TW" altLang="en-US" sz="2800" b="1" dirty="0" smtClean="0"/>
              <a:t>也建立了地下通道</a:t>
            </a:r>
            <a:r>
              <a:rPr lang="en-US" altLang="zh-TW" sz="2800" b="1" dirty="0" smtClean="0"/>
              <a:t>(</a:t>
            </a:r>
            <a:r>
              <a:rPr lang="en-US" altLang="zh-TW" sz="2800" b="1" dirty="0" err="1" smtClean="0"/>
              <a:t>meterpreter</a:t>
            </a:r>
            <a:r>
              <a:rPr lang="en-US" altLang="zh-TW" sz="2800" b="1" dirty="0" smtClean="0"/>
              <a:t> session)</a:t>
            </a:r>
            <a:br>
              <a:rPr lang="en-US" altLang="zh-TW" sz="2800" b="1" dirty="0" smtClean="0"/>
            </a:br>
            <a:r>
              <a:rPr lang="zh-TW" altLang="en-US" sz="2800" b="1" dirty="0" smtClean="0"/>
              <a:t>你要如何知道並斷絕駭客的攻擊</a:t>
            </a:r>
            <a:r>
              <a:rPr lang="en-US" altLang="zh-TW" sz="2800" b="1" dirty="0" smtClean="0"/>
              <a:t>??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04" y="4910704"/>
            <a:ext cx="3141240" cy="1602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64" y="3699140"/>
            <a:ext cx="2992709" cy="1995139"/>
          </a:xfrm>
          <a:prstGeom prst="rect">
            <a:avLst/>
          </a:prstGeom>
        </p:spPr>
      </p:pic>
      <p:pic>
        <p:nvPicPr>
          <p:cNvPr id="7" name="Picture 2" descr="“metasploit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0" y="3553688"/>
            <a:ext cx="2497009" cy="15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圖: 直接存取儲存裝置 7"/>
          <p:cNvSpPr/>
          <p:nvPr/>
        </p:nvSpPr>
        <p:spPr>
          <a:xfrm>
            <a:off x="4096139" y="4096139"/>
            <a:ext cx="3135085" cy="52251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3"/>
          </p:cNvCxnSpPr>
          <p:nvPr/>
        </p:nvCxnSpPr>
        <p:spPr>
          <a:xfrm>
            <a:off x="3885229" y="4326910"/>
            <a:ext cx="3653906" cy="30486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4168" y="3677660"/>
            <a:ext cx="316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地下通道</a:t>
            </a:r>
            <a:r>
              <a:rPr lang="en-US" altLang="zh-TW" b="1" dirty="0"/>
              <a:t>(</a:t>
            </a:r>
            <a:r>
              <a:rPr lang="en-US" altLang="zh-TW" b="1" dirty="0" err="1"/>
              <a:t>meterpreter</a:t>
            </a:r>
            <a:r>
              <a:rPr lang="en-US" altLang="zh-TW" b="1" dirty="0"/>
              <a:t> session)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0" y="1193003"/>
            <a:ext cx="3321989" cy="22146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/>
          <a:srcRect t="12857" r="17211" b="14762"/>
          <a:stretch/>
        </p:blipFill>
        <p:spPr>
          <a:xfrm>
            <a:off x="7467563" y="807704"/>
            <a:ext cx="4255503" cy="27903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44372" y="1230155"/>
            <a:ext cx="142814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n</a:t>
            </a:r>
            <a:r>
              <a:rPr lang="en-US" altLang="zh-TW" sz="2800" dirty="0" smtClean="0"/>
              <a:t>et view</a:t>
            </a:r>
            <a:endParaRPr lang="en-US" altLang="zh-TW" sz="2800" dirty="0"/>
          </a:p>
        </p:txBody>
      </p:sp>
      <p:sp>
        <p:nvSpPr>
          <p:cNvPr id="13" name="矩形 12"/>
          <p:cNvSpPr/>
          <p:nvPr/>
        </p:nvSpPr>
        <p:spPr>
          <a:xfrm>
            <a:off x="4294745" y="2147205"/>
            <a:ext cx="220092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/?</a:t>
            </a:r>
            <a:endParaRPr lang="en-US" altLang="zh-TW" sz="2800" dirty="0"/>
          </a:p>
        </p:txBody>
      </p:sp>
      <p:sp>
        <p:nvSpPr>
          <p:cNvPr id="14" name="矩形 13"/>
          <p:cNvSpPr/>
          <p:nvPr/>
        </p:nvSpPr>
        <p:spPr>
          <a:xfrm>
            <a:off x="4277356" y="2831763"/>
            <a:ext cx="24549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/list</a:t>
            </a:r>
            <a:endParaRPr lang="en-US" altLang="zh-TW" sz="2800" dirty="0"/>
          </a:p>
        </p:txBody>
      </p:sp>
      <p:sp>
        <p:nvSpPr>
          <p:cNvPr id="15" name="矩形 14"/>
          <p:cNvSpPr/>
          <p:nvPr/>
        </p:nvSpPr>
        <p:spPr>
          <a:xfrm>
            <a:off x="4294745" y="5139625"/>
            <a:ext cx="295337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net 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/delete</a:t>
            </a:r>
            <a:endParaRPr lang="en-US" altLang="zh-TW" sz="2800" dirty="0"/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4963348" y="3639170"/>
            <a:ext cx="1418343" cy="12348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963348" y="3617690"/>
            <a:ext cx="1418343" cy="1134972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4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" y="1429553"/>
            <a:ext cx="7503196" cy="49267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D505-F167-4564-ACED-9064B8F88B29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025570" y="3552867"/>
            <a:ext cx="6753269" cy="2592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1558" y="441454"/>
            <a:ext cx="270747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4000" dirty="0"/>
              <a:t>netstat -ano</a:t>
            </a:r>
          </a:p>
        </p:txBody>
      </p:sp>
    </p:spTree>
    <p:extLst>
      <p:ext uri="{BB962C8B-B14F-4D97-AF65-F5344CB8AC3E}">
        <p14:creationId xmlns:p14="http://schemas.microsoft.com/office/powerpoint/2010/main" val="12099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137" y="144040"/>
            <a:ext cx="4487345" cy="6474314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53543" y="433754"/>
            <a:ext cx="4957011" cy="97723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taskkill</a:t>
            </a:r>
            <a:r>
              <a:rPr lang="zh-TW" altLang="en-US" dirty="0" smtClean="0"/>
              <a:t>斷絕連線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98443" y="1896180"/>
            <a:ext cx="2369110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dirty="0" err="1"/>
              <a:t>t</a:t>
            </a:r>
            <a:r>
              <a:rPr lang="en-US" altLang="zh-TW" sz="4400" dirty="0" err="1" smtClean="0"/>
              <a:t>askkill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/?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087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2" y="93772"/>
            <a:ext cx="7994776" cy="528959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124828" y="4493024"/>
            <a:ext cx="2194148" cy="2464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"/>
          <a:stretch/>
        </p:blipFill>
        <p:spPr>
          <a:xfrm>
            <a:off x="470482" y="5597478"/>
            <a:ext cx="6817323" cy="12025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58801" y="4339225"/>
            <a:ext cx="3110275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000" dirty="0" err="1" smtClean="0"/>
              <a:t>taskkill</a:t>
            </a:r>
            <a:r>
              <a:rPr lang="en-US" altLang="zh-TW" sz="3000" dirty="0" smtClean="0"/>
              <a:t> </a:t>
            </a:r>
            <a:r>
              <a:rPr lang="en-US" altLang="zh-TW" sz="3000" dirty="0"/>
              <a:t>/F /PID 976</a:t>
            </a:r>
            <a:endParaRPr lang="zh-TW" altLang="en-US" sz="3000" dirty="0"/>
          </a:p>
        </p:txBody>
      </p:sp>
      <p:sp>
        <p:nvSpPr>
          <p:cNvPr id="10" name="向下箭號 9"/>
          <p:cNvSpPr/>
          <p:nvPr/>
        </p:nvSpPr>
        <p:spPr>
          <a:xfrm>
            <a:off x="3670479" y="5054956"/>
            <a:ext cx="579550" cy="656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7287805" y="1768758"/>
            <a:ext cx="529671" cy="26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當然</a:t>
            </a:r>
            <a:endParaRPr lang="en-US" altLang="zh-TW" sz="6600" dirty="0" smtClean="0"/>
          </a:p>
          <a:p>
            <a:pPr algn="ctr"/>
            <a:r>
              <a:rPr lang="zh-TW" altLang="en-US" sz="6600" dirty="0" smtClean="0"/>
              <a:t>升級到最新版本是最簡易做法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49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31462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本課程教你認識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駭客是如何入侵一個企業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包含你的電腦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駭客</a:t>
            </a:r>
            <a:r>
              <a:rPr lang="zh-TW" altLang="en-US" dirty="0" smtClean="0"/>
              <a:t>是如何利用</a:t>
            </a:r>
            <a:r>
              <a:rPr lang="en-US" altLang="zh-TW" dirty="0" err="1" smtClean="0"/>
              <a:t>nmap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</a:t>
            </a:r>
            <a:r>
              <a:rPr lang="zh-TW" altLang="en-US" dirty="0" smtClean="0"/>
              <a:t>企業對外</a:t>
            </a:r>
            <a:r>
              <a:rPr lang="zh-TW" altLang="en-US" dirty="0"/>
              <a:t>服務</a:t>
            </a:r>
            <a:endParaRPr lang="en-US" altLang="zh-TW" dirty="0" smtClean="0"/>
          </a:p>
          <a:p>
            <a:r>
              <a:rPr lang="zh-TW" altLang="en-US" dirty="0"/>
              <a:t>駭客是如何</a:t>
            </a:r>
            <a:r>
              <a:rPr lang="zh-TW" altLang="en-US" dirty="0" smtClean="0"/>
              <a:t>利用企業本身機制，並非漏洞利用攻進內網</a:t>
            </a:r>
            <a:endParaRPr lang="en-US" altLang="zh-TW" dirty="0" smtClean="0"/>
          </a:p>
          <a:p>
            <a:r>
              <a:rPr lang="zh-TW" altLang="en-US" dirty="0"/>
              <a:t>駭客是如何</a:t>
            </a:r>
            <a:r>
              <a:rPr lang="zh-TW" altLang="en-US" dirty="0" smtClean="0"/>
              <a:t>利用</a:t>
            </a:r>
            <a:r>
              <a:rPr lang="en-US" altLang="zh-TW" dirty="0" err="1"/>
              <a:t>metasploit</a:t>
            </a:r>
            <a:r>
              <a:rPr lang="zh-TW" altLang="en-US" dirty="0" smtClean="0"/>
              <a:t>來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取得初始進入點</a:t>
            </a:r>
            <a:endParaRPr lang="en-US" altLang="zh-TW" dirty="0" smtClean="0"/>
          </a:p>
          <a:p>
            <a:r>
              <a:rPr lang="zh-TW" altLang="en-US" dirty="0"/>
              <a:t>駭客是如何利用</a:t>
            </a:r>
            <a:r>
              <a:rPr lang="en-US" altLang="zh-TW" dirty="0" err="1" smtClean="0"/>
              <a:t>metasploit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meterpreter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</a:t>
            </a:r>
            <a:r>
              <a:rPr lang="zh-TW" altLang="en-US" dirty="0" smtClean="0"/>
              <a:t>並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擴散</a:t>
            </a:r>
            <a:r>
              <a:rPr lang="zh-TW" altLang="en-US" dirty="0" smtClean="0"/>
              <a:t>至整個企業中</a:t>
            </a:r>
            <a:endParaRPr lang="en-US" altLang="zh-TW" dirty="0" smtClean="0"/>
          </a:p>
          <a:p>
            <a:r>
              <a:rPr lang="zh-TW" altLang="en-US" dirty="0"/>
              <a:t>駭客是如何利用</a:t>
            </a:r>
            <a:r>
              <a:rPr lang="en-US" altLang="zh-TW" dirty="0" err="1" smtClean="0"/>
              <a:t>metasploit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meterpreter</a:t>
            </a:r>
            <a:r>
              <a:rPr lang="zh-TW" altLang="en-US" dirty="0"/>
              <a:t>持續維運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……..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6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9168" y="1"/>
            <a:ext cx="8497918" cy="13255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你可以去美國學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dirty="0"/>
              <a:t> </a:t>
            </a:r>
            <a:r>
              <a:rPr lang="en-US" altLang="zh-TW" sz="2800" dirty="0"/>
              <a:t>2017.7.22-23</a:t>
            </a:r>
            <a:br>
              <a:rPr lang="en-US" altLang="zh-TW" sz="2800" dirty="0"/>
            </a:br>
            <a:r>
              <a:rPr lang="en-US" altLang="zh-TW" sz="2000" dirty="0"/>
              <a:t>https://www.blackhat.com/us-17/training/abilities-inc-metasploit-basics.html</a:t>
            </a:r>
            <a:endParaRPr lang="zh-TW" altLang="en-US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87" t="6699" r="9801" b="17953"/>
          <a:stretch/>
        </p:blipFill>
        <p:spPr>
          <a:xfrm>
            <a:off x="1749169" y="1301577"/>
            <a:ext cx="8306995" cy="50662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22563" y="1758875"/>
            <a:ext cx="4267200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Day 1: </a:t>
            </a:r>
          </a:p>
          <a:p>
            <a:r>
              <a:rPr lang="en-US" altLang="zh-TW" sz="2000" dirty="0"/>
              <a:t>Concepts and Tools</a:t>
            </a:r>
          </a:p>
          <a:p>
            <a:r>
              <a:rPr lang="en-US" altLang="zh-TW" sz="2000" dirty="0"/>
              <a:t>Attacker Decision Making</a:t>
            </a:r>
          </a:p>
          <a:p>
            <a:r>
              <a:rPr lang="en-US" altLang="zh-TW" sz="2000" dirty="0"/>
              <a:t>Getting </a:t>
            </a:r>
            <a:r>
              <a:rPr lang="en-US" altLang="zh-TW" sz="2000" dirty="0" err="1"/>
              <a:t>Metasploit</a:t>
            </a:r>
            <a:r>
              <a:rPr lang="en-US" altLang="zh-TW" sz="2000" dirty="0"/>
              <a:t> Installed and Setup</a:t>
            </a:r>
          </a:p>
          <a:p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Internals of 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Metasploit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dirty="0"/>
              <a:t>Enumeration of Targets</a:t>
            </a:r>
          </a:p>
          <a:p>
            <a:r>
              <a:rPr lang="en-US" altLang="zh-TW" sz="2000" dirty="0"/>
              <a:t>Exploiting the LAN</a:t>
            </a:r>
          </a:p>
          <a:p>
            <a:endParaRPr lang="en-US" altLang="zh-TW" sz="2400" dirty="0"/>
          </a:p>
          <a:p>
            <a:r>
              <a:rPr lang="en-US" altLang="zh-TW" sz="2400" dirty="0"/>
              <a:t>Day 2: 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Exploiting Windows Hosts</a:t>
            </a:r>
          </a:p>
          <a:p>
            <a:r>
              <a:rPr lang="en-US" altLang="zh-TW" sz="2400" dirty="0"/>
              <a:t>Exploiting Linux Hosts</a:t>
            </a:r>
          </a:p>
          <a:p>
            <a:r>
              <a:rPr lang="en-US" altLang="zh-TW" sz="2400" dirty="0"/>
              <a:t>Exploiting Web Servers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 Exploitation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53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3771" y="1479439"/>
            <a:ext cx="1701800" cy="1294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</a:p>
        </p:txBody>
      </p:sp>
      <p:sp>
        <p:nvSpPr>
          <p:cNvPr id="4" name="一般五邊形 3"/>
          <p:cNvSpPr/>
          <p:nvPr/>
        </p:nvSpPr>
        <p:spPr>
          <a:xfrm>
            <a:off x="1596573" y="2257541"/>
            <a:ext cx="2293257" cy="2859314"/>
          </a:xfrm>
          <a:prstGeom prst="pentag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資安</a:t>
            </a:r>
            <a:endParaRPr lang="en-US" altLang="zh-TW" sz="4000" dirty="0"/>
          </a:p>
          <a:p>
            <a:pPr algn="ctr"/>
            <a:r>
              <a:rPr lang="zh-TW" altLang="en-US" sz="4000" dirty="0"/>
              <a:t>服務</a:t>
            </a:r>
            <a:endParaRPr lang="en-US" altLang="zh-TW" sz="4000" dirty="0"/>
          </a:p>
          <a:p>
            <a:pPr algn="ctr"/>
            <a:r>
              <a:rPr lang="zh-TW" altLang="en-US" sz="4000" dirty="0"/>
              <a:t>委外</a:t>
            </a:r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12192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dirty="0" smtClean="0"/>
              <a:t>資</a:t>
            </a:r>
            <a:r>
              <a:rPr lang="zh-TW" altLang="en-US" sz="4400" dirty="0"/>
              <a:t>安服務委外</a:t>
            </a:r>
          </a:p>
          <a:p>
            <a:pPr algn="ctr"/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458031" y="1521964"/>
            <a:ext cx="1404257" cy="1294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</a:p>
          <a:p>
            <a:pPr marL="0" indent="0">
              <a:buNone/>
            </a:pP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監控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840842" y="3821909"/>
            <a:ext cx="1502228" cy="1294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資安健檢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2122713" y="5469280"/>
            <a:ext cx="1502228" cy="1294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社交工程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83242" y="3821909"/>
            <a:ext cx="1502228" cy="1294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漏動掃描</a:t>
            </a:r>
          </a:p>
        </p:txBody>
      </p:sp>
    </p:spTree>
    <p:extLst>
      <p:ext uri="{BB962C8B-B14F-4D97-AF65-F5344CB8AC3E}">
        <p14:creationId xmlns:p14="http://schemas.microsoft.com/office/powerpoint/2010/main" val="2432888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3943" y="85040"/>
            <a:ext cx="8974143" cy="13255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也可以去美國學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NSE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dirty="0"/>
              <a:t>2017.7.24-25</a:t>
            </a:r>
            <a:br>
              <a:rPr lang="en-US" altLang="zh-TW" sz="2400" dirty="0"/>
            </a:br>
            <a:r>
              <a:rPr lang="en-US" altLang="zh-TW" sz="1400" dirty="0"/>
              <a:t>https://www.blackhat.com/us-17/training/automating-exploitation-with-nmap-scripting-engine.html</a:t>
            </a:r>
            <a:endParaRPr lang="zh-TW" altLang="en-US" sz="1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2" t="6699" r="10212" b="11705"/>
          <a:stretch/>
        </p:blipFill>
        <p:spPr>
          <a:xfrm>
            <a:off x="1669143" y="1199669"/>
            <a:ext cx="7263879" cy="51311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64843" y="2696806"/>
            <a:ext cx="2472528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Day 1:</a:t>
            </a:r>
          </a:p>
          <a:p>
            <a:r>
              <a:rPr lang="en-US" altLang="zh-TW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Nmap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NSE</a:t>
            </a:r>
          </a:p>
          <a:p>
            <a:r>
              <a:rPr lang="en-US" altLang="zh-TW" sz="1200" dirty="0" err="1"/>
              <a:t>Lua</a:t>
            </a:r>
            <a:r>
              <a:rPr lang="en-US" altLang="zh-TW" sz="1200" dirty="0"/>
              <a:t> Primer</a:t>
            </a:r>
          </a:p>
          <a:p>
            <a:r>
              <a:rPr lang="en-US" altLang="zh-TW" sz="1200" dirty="0"/>
              <a:t>NSE Script Internals</a:t>
            </a:r>
          </a:p>
          <a:p>
            <a:r>
              <a:rPr lang="en-US" altLang="zh-TW" sz="1200" dirty="0"/>
              <a:t>Applications of NSE</a:t>
            </a:r>
          </a:p>
          <a:p>
            <a:r>
              <a:rPr lang="en-US" altLang="zh-TW" sz="1200" dirty="0"/>
              <a:t>NSE Data Files</a:t>
            </a:r>
          </a:p>
          <a:p>
            <a:r>
              <a:rPr lang="en-US" altLang="zh-TW" sz="1200" dirty="0"/>
              <a:t>NSE API</a:t>
            </a:r>
          </a:p>
          <a:p>
            <a:r>
              <a:rPr lang="en-US" altLang="zh-TW" sz="1200" dirty="0"/>
              <a:t>Advanced Network Reconnaissance</a:t>
            </a:r>
          </a:p>
          <a:p>
            <a:r>
              <a:rPr lang="en-US" altLang="zh-TW" sz="1200" dirty="0"/>
              <a:t>Automating Advanced Brute Force Attacks</a:t>
            </a:r>
          </a:p>
          <a:p>
            <a:endParaRPr lang="en-US" altLang="zh-TW" sz="1200" dirty="0"/>
          </a:p>
          <a:p>
            <a:r>
              <a:rPr lang="en-US" altLang="zh-TW" sz="1200" dirty="0"/>
              <a:t>Day 2</a:t>
            </a:r>
          </a:p>
          <a:p>
            <a:r>
              <a:rPr lang="en-US" altLang="zh-TW" sz="1200" dirty="0"/>
              <a:t>Formatting Output</a:t>
            </a:r>
          </a:p>
          <a:p>
            <a:r>
              <a:rPr lang="en-US" altLang="zh-TW" sz="1200" dirty="0"/>
              <a:t>Binary Data and Network Sockets</a:t>
            </a:r>
          </a:p>
          <a:p>
            <a:r>
              <a:rPr lang="en-US" altLang="zh-TW" sz="1200" dirty="0"/>
              <a:t>Raw Packet Manipulation</a:t>
            </a:r>
          </a:p>
          <a:p>
            <a:r>
              <a:rPr lang="en-US" altLang="zh-TW" sz="1200" dirty="0"/>
              <a:t>Parallelism in </a:t>
            </a:r>
            <a:r>
              <a:rPr lang="en-US" altLang="zh-TW" sz="1200" dirty="0" err="1"/>
              <a:t>Nmap</a:t>
            </a:r>
            <a:endParaRPr lang="en-US" altLang="zh-TW" sz="1200" dirty="0"/>
          </a:p>
          <a:p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Vulnerability Scanning Using NSE</a:t>
            </a:r>
          </a:p>
          <a:p>
            <a:r>
              <a:rPr lang="en-US" altLang="zh-TW" sz="1200" dirty="0"/>
              <a:t>Advanced </a:t>
            </a:r>
            <a:r>
              <a:rPr lang="en-US" altLang="zh-TW" sz="1200" dirty="0" err="1"/>
              <a:t>Lua</a:t>
            </a:r>
            <a:r>
              <a:rPr lang="en-US" altLang="zh-TW" sz="1200" dirty="0"/>
              <a:t> Exploit Development</a:t>
            </a:r>
          </a:p>
          <a:p>
            <a:r>
              <a:rPr lang="en-US" altLang="zh-TW" sz="1200" dirty="0"/>
              <a:t>Capture the Flag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73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本課</a:t>
            </a:r>
            <a:r>
              <a:rPr lang="zh-TW" altLang="en-US" dirty="0"/>
              <a:t>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46175" y="1666879"/>
            <a:ext cx="6748849" cy="3676647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完全免費</a:t>
            </a:r>
            <a:endParaRPr lang="en-US" altLang="zh-TW" sz="4400" dirty="0"/>
          </a:p>
          <a:p>
            <a:r>
              <a:rPr lang="zh-TW" altLang="en-US" sz="4400" dirty="0"/>
              <a:t>全部實作</a:t>
            </a:r>
            <a:endParaRPr lang="en-US" altLang="zh-TW" sz="4400" dirty="0"/>
          </a:p>
          <a:p>
            <a:r>
              <a:rPr lang="zh-TW" altLang="en-US" sz="4400" dirty="0"/>
              <a:t>快樂學習</a:t>
            </a:r>
            <a:endParaRPr lang="en-US" altLang="zh-TW" sz="4400" dirty="0"/>
          </a:p>
          <a:p>
            <a:r>
              <a:rPr lang="zh-TW" altLang="en-US" sz="4400" dirty="0"/>
              <a:t>使用中文講解</a:t>
            </a:r>
            <a:endParaRPr lang="en-US" altLang="zh-TW" sz="4400" dirty="0"/>
          </a:p>
          <a:p>
            <a:r>
              <a:rPr lang="zh-TW" altLang="en-US" sz="4400" dirty="0"/>
              <a:t>助教協助</a:t>
            </a:r>
            <a:r>
              <a:rPr lang="en-US" altLang="zh-TW" sz="4400" dirty="0">
                <a:sym typeface="Wingdings" panose="05000000000000000000" pitchFamily="2" charset="2"/>
              </a:rPr>
              <a:t></a:t>
            </a:r>
            <a:r>
              <a:rPr lang="zh-TW" altLang="en-US" sz="4400" dirty="0"/>
              <a:t>保證學會</a:t>
            </a:r>
          </a:p>
        </p:txBody>
      </p:sp>
    </p:spTree>
    <p:extLst>
      <p:ext uri="{BB962C8B-B14F-4D97-AF65-F5344CB8AC3E}">
        <p14:creationId xmlns:p14="http://schemas.microsoft.com/office/powerpoint/2010/main" val="26524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給這次活動辛苦的</a:t>
            </a:r>
            <a:endParaRPr lang="en-US" altLang="zh-TW" sz="6600" dirty="0"/>
          </a:p>
          <a:p>
            <a:pPr algn="ctr"/>
            <a:r>
              <a:rPr lang="zh-TW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9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教授</a:t>
            </a:r>
            <a:r>
              <a:rPr lang="zh-TW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sz="9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助教</a:t>
            </a:r>
            <a:endParaRPr lang="en-US" altLang="zh-TW" sz="6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6600" dirty="0"/>
              <a:t>熱烈的掌聲吧</a:t>
            </a:r>
            <a:r>
              <a:rPr lang="en-US" altLang="zh-TW" sz="6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5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給推動與補助這次活動的</a:t>
            </a:r>
            <a:endParaRPr lang="en-US" altLang="zh-TW" sz="6600" dirty="0"/>
          </a:p>
          <a:p>
            <a:pPr algn="ctr"/>
            <a:r>
              <a:rPr lang="zh-TW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教育部</a:t>
            </a:r>
            <a:endParaRPr lang="en-US" altLang="zh-TW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6600" dirty="0"/>
              <a:t>熱烈的掌聲吧</a:t>
            </a:r>
            <a:r>
              <a:rPr lang="en-US" altLang="zh-TW" sz="6600" dirty="0"/>
              <a:t>!</a:t>
            </a:r>
          </a:p>
        </p:txBody>
      </p:sp>
      <p:sp>
        <p:nvSpPr>
          <p:cNvPr id="5" name="矩形 4"/>
          <p:cNvSpPr/>
          <p:nvPr/>
        </p:nvSpPr>
        <p:spPr>
          <a:xfrm>
            <a:off x="3106949" y="5688284"/>
            <a:ext cx="65758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srgbClr val="FFFF00"/>
                </a:solidFill>
              </a:rPr>
              <a:t>這個活動是教育部出錢的</a:t>
            </a:r>
            <a:r>
              <a:rPr lang="en-US" altLang="zh-TW" sz="4400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52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給認真學習的</a:t>
            </a:r>
            <a:r>
              <a:rPr lang="zh-TW" altLang="en-US" sz="6600" dirty="0" smtClean="0">
                <a:solidFill>
                  <a:srgbClr val="FFFF00"/>
                </a:solidFill>
              </a:rPr>
              <a:t>你</a:t>
            </a:r>
            <a:endParaRPr lang="en-US" altLang="zh-TW" sz="6600" dirty="0" smtClean="0">
              <a:solidFill>
                <a:srgbClr val="FFFF00"/>
              </a:solidFill>
            </a:endParaRPr>
          </a:p>
          <a:p>
            <a:pPr algn="ctr"/>
            <a:endParaRPr lang="en-US" altLang="zh-TW" sz="6600" dirty="0"/>
          </a:p>
          <a:p>
            <a:pPr algn="ctr"/>
            <a:r>
              <a:rPr lang="zh-TW" altLang="en-US" sz="6600" dirty="0" smtClean="0"/>
              <a:t>大大的掌聲吧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9133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585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別忘了</a:t>
            </a:r>
            <a:endParaRPr lang="en-US" altLang="zh-TW" sz="6600" dirty="0"/>
          </a:p>
          <a:p>
            <a:pPr algn="ctr"/>
            <a:r>
              <a:rPr lang="zh-TW" altLang="en-US" sz="6600" dirty="0"/>
              <a:t>到</a:t>
            </a:r>
            <a:r>
              <a:rPr lang="en-US" altLang="zh-TW" sz="6600" dirty="0" err="1"/>
              <a:t>FACEbook</a:t>
            </a:r>
            <a:r>
              <a:rPr lang="zh-TW" altLang="en-US" sz="6600" dirty="0"/>
              <a:t>粉絲團</a:t>
            </a:r>
            <a:endParaRPr lang="en-US" altLang="zh-TW" sz="6600" dirty="0"/>
          </a:p>
          <a:p>
            <a:pPr algn="ctr"/>
            <a:r>
              <a:rPr lang="zh-TW" altLang="en-US" sz="6600" dirty="0" smtClean="0"/>
              <a:t>按</a:t>
            </a:r>
            <a:r>
              <a:rPr lang="zh-TW" altLang="en-US" sz="6600" dirty="0"/>
              <a:t>讚</a:t>
            </a:r>
            <a:r>
              <a:rPr lang="zh-TW" altLang="en-US" sz="6600" dirty="0" smtClean="0"/>
              <a:t>留言</a:t>
            </a:r>
            <a:endParaRPr lang="en-US" altLang="zh-TW" sz="6600" dirty="0"/>
          </a:p>
          <a:p>
            <a:pPr algn="ctr"/>
            <a:r>
              <a:rPr lang="zh-TW" altLang="en-US" sz="6600" dirty="0"/>
              <a:t>感謝 </a:t>
            </a:r>
            <a:r>
              <a:rPr lang="zh-TW" altLang="en-US" sz="6600" dirty="0">
                <a:solidFill>
                  <a:srgbClr val="FFFF00"/>
                </a:solidFill>
              </a:rPr>
              <a:t>教授</a:t>
            </a:r>
            <a:r>
              <a:rPr lang="en-US" altLang="zh-TW" sz="6600" dirty="0">
                <a:solidFill>
                  <a:srgbClr val="FFFF00"/>
                </a:solidFill>
              </a:rPr>
              <a:t>|</a:t>
            </a:r>
            <a:r>
              <a:rPr lang="zh-TW" altLang="en-US" sz="6600" dirty="0">
                <a:solidFill>
                  <a:srgbClr val="00B0F0"/>
                </a:solidFill>
              </a:rPr>
              <a:t>助教</a:t>
            </a:r>
            <a:r>
              <a:rPr lang="en-US" altLang="zh-TW" sz="6600" dirty="0">
                <a:solidFill>
                  <a:srgbClr val="FFFF00"/>
                </a:solidFill>
              </a:rPr>
              <a:t>|</a:t>
            </a:r>
            <a:r>
              <a:rPr lang="zh-TW" altLang="en-US" sz="6600" dirty="0">
                <a:solidFill>
                  <a:srgbClr val="00B050"/>
                </a:solidFill>
              </a:rPr>
              <a:t>教育部</a:t>
            </a:r>
            <a:endParaRPr lang="en-US" altLang="zh-TW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最後</a:t>
            </a:r>
            <a:endParaRPr lang="en-US" altLang="zh-TW" sz="6600" dirty="0"/>
          </a:p>
          <a:p>
            <a:pPr algn="ctr"/>
            <a:r>
              <a:rPr lang="zh-TW" altLang="en-US" sz="6600" dirty="0"/>
              <a:t>別忘了填</a:t>
            </a:r>
            <a:r>
              <a:rPr lang="zh-TW" altLang="en-US" sz="6600" b="1" dirty="0">
                <a:solidFill>
                  <a:srgbClr val="FFFF00"/>
                </a:solidFill>
              </a:rPr>
              <a:t>問卷調查</a:t>
            </a:r>
            <a:endParaRPr lang="en-US" altLang="zh-TW" sz="6600" b="1" dirty="0">
              <a:solidFill>
                <a:srgbClr val="FFFF00"/>
              </a:solidFill>
            </a:endParaRPr>
          </a:p>
          <a:p>
            <a:pPr algn="ctr"/>
            <a:endParaRPr lang="en-US" altLang="zh-TW" sz="6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好東西</a:t>
            </a:r>
            <a:endParaRPr lang="en-US" altLang="zh-TW" sz="6600" dirty="0"/>
          </a:p>
          <a:p>
            <a:pPr algn="ctr"/>
            <a:r>
              <a:rPr lang="zh-TW" altLang="en-US" sz="6600" dirty="0"/>
              <a:t>要與朋友分享</a:t>
            </a:r>
            <a:endParaRPr lang="en-US" altLang="zh-TW" sz="6600" dirty="0"/>
          </a:p>
        </p:txBody>
      </p:sp>
      <p:sp>
        <p:nvSpPr>
          <p:cNvPr id="5" name="矩形 4"/>
          <p:cNvSpPr/>
          <p:nvPr/>
        </p:nvSpPr>
        <p:spPr>
          <a:xfrm>
            <a:off x="3048000" y="46478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5400" dirty="0">
                <a:solidFill>
                  <a:srgbClr val="FFFF00"/>
                </a:solidFill>
              </a:rPr>
              <a:t>告訴你的朋友</a:t>
            </a:r>
            <a:endParaRPr lang="en-US" altLang="zh-TW" sz="5400" dirty="0">
              <a:solidFill>
                <a:srgbClr val="FFFF00"/>
              </a:solidFill>
            </a:endParaRPr>
          </a:p>
          <a:p>
            <a:pPr algn="ctr"/>
            <a:r>
              <a:rPr lang="zh-TW" altLang="en-US" sz="5400" dirty="0">
                <a:solidFill>
                  <a:srgbClr val="FFFF00"/>
                </a:solidFill>
              </a:rPr>
              <a:t>後續的各個活動吧</a:t>
            </a:r>
            <a:endParaRPr lang="en-US" altLang="zh-TW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/>
              <a:t>我們下次見</a:t>
            </a:r>
            <a:r>
              <a:rPr lang="en-US" altLang="zh-TW" sz="6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67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滲透測試平台與相關工具</a:t>
            </a:r>
          </a:p>
          <a:p>
            <a:pPr algn="ctr"/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Penetration Testing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22459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8400" y="1360639"/>
            <a:ext cx="6702178" cy="5447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65418" y="1564566"/>
            <a:ext cx="4597082" cy="5039437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100" dirty="0"/>
              <a:t>Kali Linux</a:t>
            </a:r>
            <a:r>
              <a:rPr lang="zh-TW" altLang="en-US" sz="2100" dirty="0"/>
              <a:t>是植基於</a:t>
            </a:r>
            <a:r>
              <a:rPr lang="en-US" altLang="zh-TW" sz="2100" dirty="0" err="1"/>
              <a:t>Debian</a:t>
            </a:r>
            <a:r>
              <a:rPr lang="zh-TW" altLang="en-US" sz="2100" dirty="0"/>
              <a:t>的</a:t>
            </a:r>
            <a:r>
              <a:rPr lang="en-US" altLang="zh-TW" sz="2100" dirty="0"/>
              <a:t>Linux</a:t>
            </a:r>
            <a:r>
              <a:rPr lang="zh-TW" altLang="en-US" sz="2100" dirty="0"/>
              <a:t>發行版，被設計用於</a:t>
            </a:r>
            <a:r>
              <a:rPr lang="zh-TW" altLang="en-US" sz="2100" b="1" dirty="0">
                <a:solidFill>
                  <a:srgbClr val="FF0000"/>
                </a:solidFill>
              </a:rPr>
              <a:t>滲透測試的攻擊平台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100" dirty="0"/>
              <a:t>Kali Linux</a:t>
            </a:r>
            <a:r>
              <a:rPr lang="zh-TW" altLang="en-US" sz="2100" dirty="0"/>
              <a:t>預設安裝了許多滲透測試軟體</a:t>
            </a:r>
            <a:r>
              <a:rPr lang="en-US" altLang="zh-TW" sz="2100" dirty="0"/>
              <a:t>[300+]</a:t>
            </a:r>
            <a:r>
              <a:rPr lang="zh-TW" altLang="en-US" sz="2100" dirty="0"/>
              <a:t>，包括</a:t>
            </a:r>
            <a:r>
              <a:rPr lang="en-US" altLang="zh-TW" sz="2100" dirty="0" err="1"/>
              <a:t>nmap</a:t>
            </a:r>
            <a:r>
              <a:rPr lang="en-US" altLang="zh-TW" sz="2100" dirty="0"/>
              <a:t> (</a:t>
            </a:r>
            <a:r>
              <a:rPr lang="zh-TW" altLang="en-US" sz="2100" dirty="0"/>
              <a:t>埠掃描器</a:t>
            </a:r>
            <a:r>
              <a:rPr lang="en-US" altLang="zh-TW" sz="2100" dirty="0"/>
              <a:t>)</a:t>
            </a:r>
            <a:r>
              <a:rPr lang="zh-TW" altLang="en-US" sz="2100" dirty="0"/>
              <a:t>、</a:t>
            </a:r>
            <a:r>
              <a:rPr lang="en-US" altLang="zh-TW" sz="2100" dirty="0"/>
              <a:t>Wireshark (</a:t>
            </a:r>
            <a:r>
              <a:rPr lang="zh-TW" altLang="en-US" sz="2100" dirty="0"/>
              <a:t>封包分析器</a:t>
            </a:r>
            <a:r>
              <a:rPr lang="en-US" altLang="zh-TW" sz="2100" dirty="0"/>
              <a:t>)</a:t>
            </a:r>
            <a:r>
              <a:rPr lang="zh-TW" altLang="en-US" sz="2100" dirty="0"/>
              <a:t>、</a:t>
            </a:r>
            <a:r>
              <a:rPr lang="en-US" altLang="zh-TW" sz="2100" dirty="0"/>
              <a:t>John the Ripper (</a:t>
            </a:r>
            <a:r>
              <a:rPr lang="zh-TW" altLang="en-US" sz="2100" dirty="0"/>
              <a:t>密碼破解</a:t>
            </a:r>
            <a:r>
              <a:rPr lang="en-US" altLang="zh-TW" sz="2100" dirty="0"/>
              <a:t>),</a:t>
            </a:r>
            <a:r>
              <a:rPr lang="zh-TW" altLang="en-US" sz="2100" dirty="0"/>
              <a:t>以及</a:t>
            </a:r>
            <a:r>
              <a:rPr lang="en-US" altLang="zh-TW" sz="2100" dirty="0" err="1"/>
              <a:t>Aircrack</a:t>
            </a:r>
            <a:r>
              <a:rPr lang="en-US" altLang="zh-TW" sz="2100" dirty="0"/>
              <a:t>-ng (</a:t>
            </a:r>
            <a:r>
              <a:rPr lang="zh-TW" altLang="en-US" sz="2100" dirty="0"/>
              <a:t>無線區域網路滲透測試軟體</a:t>
            </a:r>
            <a:r>
              <a:rPr lang="en-US" altLang="zh-TW" sz="2100" dirty="0"/>
              <a:t>)</a:t>
            </a:r>
            <a:r>
              <a:rPr lang="zh-TW" altLang="en-US" sz="2100" dirty="0"/>
              <a:t> 。</a:t>
            </a:r>
            <a:r>
              <a:rPr lang="en-US" altLang="zh-TW" sz="21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100" dirty="0"/>
              <a:t>使用者可透過硬碟、</a:t>
            </a:r>
            <a:r>
              <a:rPr lang="en-US" altLang="zh-TW" sz="2100" dirty="0"/>
              <a:t>live CD</a:t>
            </a:r>
            <a:r>
              <a:rPr lang="zh-TW" altLang="en-US" sz="2100" dirty="0"/>
              <a:t>或</a:t>
            </a:r>
            <a:r>
              <a:rPr lang="en-US" altLang="zh-TW" sz="2100" dirty="0"/>
              <a:t>live USB</a:t>
            </a:r>
            <a:r>
              <a:rPr lang="zh-TW" altLang="en-US" sz="2100" dirty="0"/>
              <a:t>執行</a:t>
            </a:r>
            <a:r>
              <a:rPr lang="en-US" altLang="zh-TW" sz="2100" dirty="0"/>
              <a:t>Kali Linux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100" dirty="0"/>
              <a:t>Kali Linux</a:t>
            </a:r>
            <a:r>
              <a:rPr lang="zh-TW" altLang="en-US" sz="2100" dirty="0"/>
              <a:t>既有</a:t>
            </a:r>
            <a:r>
              <a:rPr lang="en-US" altLang="zh-TW" sz="2100" dirty="0">
                <a:solidFill>
                  <a:srgbClr val="FF0000"/>
                </a:solidFill>
              </a:rPr>
              <a:t>32</a:t>
            </a:r>
            <a:r>
              <a:rPr lang="zh-TW" altLang="en-US" sz="2100" dirty="0">
                <a:solidFill>
                  <a:srgbClr val="FF0000"/>
                </a:solidFill>
              </a:rPr>
              <a:t>位元和</a:t>
            </a:r>
            <a:r>
              <a:rPr lang="en-US" altLang="zh-TW" sz="2100" dirty="0">
                <a:solidFill>
                  <a:srgbClr val="FF0000"/>
                </a:solidFill>
              </a:rPr>
              <a:t>64</a:t>
            </a:r>
            <a:r>
              <a:rPr lang="zh-TW" altLang="en-US" sz="2100" dirty="0">
                <a:solidFill>
                  <a:srgbClr val="FF0000"/>
                </a:solidFill>
              </a:rPr>
              <a:t>位元的</a:t>
            </a:r>
            <a:r>
              <a:rPr lang="en-US" altLang="zh-TW" sz="2100" dirty="0">
                <a:solidFill>
                  <a:srgbClr val="FF0000"/>
                </a:solidFill>
              </a:rPr>
              <a:t>Image</a:t>
            </a:r>
            <a:r>
              <a:rPr lang="zh-TW" altLang="en-US" sz="2100" dirty="0"/>
              <a:t>。可用於</a:t>
            </a:r>
            <a:r>
              <a:rPr lang="en-US" altLang="zh-TW" sz="2100" dirty="0"/>
              <a:t>x86 </a:t>
            </a:r>
            <a:r>
              <a:rPr lang="zh-TW" altLang="en-US" sz="2100" dirty="0"/>
              <a:t>指令集。</a:t>
            </a:r>
            <a:endParaRPr lang="en-US" altLang="zh-TW" sz="21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FF0000"/>
                </a:solidFill>
              </a:rPr>
              <a:t>同時還有基於</a:t>
            </a:r>
            <a:r>
              <a:rPr lang="en-US" altLang="zh-TW" sz="2100" dirty="0">
                <a:solidFill>
                  <a:srgbClr val="FF0000"/>
                </a:solidFill>
              </a:rPr>
              <a:t>ARM</a:t>
            </a:r>
            <a:r>
              <a:rPr lang="zh-TW" altLang="en-US" sz="2100" dirty="0">
                <a:solidFill>
                  <a:srgbClr val="FF0000"/>
                </a:solidFill>
              </a:rPr>
              <a:t>架構的</a:t>
            </a:r>
            <a:r>
              <a:rPr lang="en-US" altLang="zh-TW" sz="2100" dirty="0">
                <a:solidFill>
                  <a:srgbClr val="FF0000"/>
                </a:solidFill>
              </a:rPr>
              <a:t>image</a:t>
            </a:r>
            <a:r>
              <a:rPr lang="zh-TW" altLang="en-US" sz="2100" dirty="0"/>
              <a:t>，可用於樹莓派</a:t>
            </a:r>
            <a:r>
              <a:rPr lang="en-US" altLang="zh-TW" sz="2100" dirty="0"/>
              <a:t>Raspberry Pi </a:t>
            </a:r>
            <a:r>
              <a:rPr lang="zh-TW" altLang="en-US" sz="2100" dirty="0"/>
              <a:t>這種超小型的電腦。</a:t>
            </a:r>
            <a:endParaRPr lang="en-US" altLang="zh-TW" sz="21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65420" y="17961"/>
            <a:ext cx="3167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Kali Linux 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26" y="797991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http://www.kali.org/</a:t>
            </a:r>
            <a:endParaRPr lang="zh-TW" altLang="en-US" sz="2400" dirty="0"/>
          </a:p>
        </p:txBody>
      </p:sp>
      <p:sp>
        <p:nvSpPr>
          <p:cNvPr id="2" name="橢圓形圖說文字 1"/>
          <p:cNvSpPr/>
          <p:nvPr/>
        </p:nvSpPr>
        <p:spPr>
          <a:xfrm>
            <a:off x="4563766" y="82378"/>
            <a:ext cx="3599935" cy="1087406"/>
          </a:xfrm>
          <a:prstGeom prst="wedgeEllipseCallout">
            <a:avLst>
              <a:gd name="adj1" fmla="val -62342"/>
              <a:gd name="adj2" fmla="val 1093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開始進入正題</a:t>
            </a:r>
          </a:p>
        </p:txBody>
      </p:sp>
    </p:spTree>
    <p:extLst>
      <p:ext uri="{BB962C8B-B14F-4D97-AF65-F5344CB8AC3E}">
        <p14:creationId xmlns:p14="http://schemas.microsoft.com/office/powerpoint/2010/main" val="2318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6827" y="1603417"/>
            <a:ext cx="107168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/>
              <a:t>NMAP</a:t>
            </a:r>
            <a:r>
              <a:rPr lang="zh-TW" altLang="en-US" sz="2000" dirty="0"/>
              <a:t>是一個用於</a:t>
            </a:r>
            <a:r>
              <a:rPr lang="zh-TW" altLang="en-US" sz="2000" b="1" dirty="0">
                <a:solidFill>
                  <a:srgbClr val="FF0000"/>
                </a:solidFill>
              </a:rPr>
              <a:t>情資蒐集的</a:t>
            </a:r>
            <a:r>
              <a:rPr lang="zh-TW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網路掃描器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/>
              <a:t>最初由</a:t>
            </a:r>
            <a:r>
              <a:rPr lang="en-US" altLang="zh-TW" sz="2000" dirty="0"/>
              <a:t>Gordon Lyon</a:t>
            </a:r>
            <a:r>
              <a:rPr lang="zh-TW" altLang="en-US" sz="2000" dirty="0"/>
              <a:t>用於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目標偵測和服務</a:t>
            </a:r>
            <a:r>
              <a:rPr lang="zh-TW" altLang="en-US" sz="2000" dirty="0"/>
              <a:t>的一項網路技術 。 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/>
              <a:t>基本原理</a:t>
            </a:r>
            <a:r>
              <a:rPr lang="en-US" altLang="zh-TW" sz="2000" dirty="0"/>
              <a:t>:</a:t>
            </a:r>
            <a:r>
              <a:rPr lang="en-US" altLang="zh-TW" sz="2000" dirty="0" err="1"/>
              <a:t>Nmap</a:t>
            </a:r>
            <a:r>
              <a:rPr lang="zh-TW" altLang="en-US" sz="2000" b="1" dirty="0">
                <a:solidFill>
                  <a:srgbClr val="FF0000"/>
                </a:solidFill>
              </a:rPr>
              <a:t>發送特製的封包至目標主機</a:t>
            </a:r>
            <a:r>
              <a:rPr lang="zh-TW" altLang="en-US" sz="2000" dirty="0"/>
              <a:t>，然後</a:t>
            </a:r>
            <a:r>
              <a:rPr lang="zh-TW" altLang="en-US" sz="2000" b="1" dirty="0">
                <a:solidFill>
                  <a:srgbClr val="FF0000"/>
                </a:solidFill>
              </a:rPr>
              <a:t>分析其反應</a:t>
            </a:r>
            <a:r>
              <a:rPr lang="zh-TW" altLang="en-US" sz="2000" dirty="0"/>
              <a:t>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 err="1"/>
              <a:t>Nmap</a:t>
            </a:r>
            <a:r>
              <a:rPr lang="zh-TW" altLang="en-US" sz="2000" dirty="0"/>
              <a:t>有許多功能，可用來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探測網路</a:t>
            </a:r>
            <a:r>
              <a:rPr lang="zh-TW" altLang="en-US" sz="2000" dirty="0"/>
              <a:t>，包括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目標偵測</a:t>
            </a:r>
            <a:r>
              <a:rPr lang="zh-TW" altLang="en-US" sz="2000" dirty="0"/>
              <a:t>和</a:t>
            </a:r>
            <a:r>
              <a:rPr lang="zh-TW" altLang="en-US" sz="2000" b="1" dirty="0"/>
              <a:t>服務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偵測</a:t>
            </a:r>
            <a:r>
              <a:rPr lang="zh-TW" altLang="en-US" sz="2000" dirty="0"/>
              <a:t>以及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作業系統偵測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/>
              <a:t>NMAP</a:t>
            </a:r>
            <a:r>
              <a:rPr lang="zh-TW" altLang="en-US" sz="2000" dirty="0"/>
              <a:t>提供更高階的</a:t>
            </a:r>
            <a:r>
              <a:rPr lang="zh-TW" altLang="en-US" sz="2000" dirty="0">
                <a:solidFill>
                  <a:srgbClr val="FF0000"/>
                </a:solidFill>
              </a:rPr>
              <a:t>腳本漏洞檢測</a:t>
            </a:r>
            <a:r>
              <a:rPr lang="en-US" altLang="zh-TW" sz="2000" dirty="0">
                <a:solidFill>
                  <a:srgbClr val="FF0000"/>
                </a:solidFill>
              </a:rPr>
              <a:t>(NSE, </a:t>
            </a:r>
            <a:r>
              <a:rPr lang="en-US" altLang="zh-TW" sz="2000" dirty="0" err="1">
                <a:solidFill>
                  <a:srgbClr val="FF0000"/>
                </a:solidFill>
              </a:rPr>
              <a:t>nmap</a:t>
            </a:r>
            <a:r>
              <a:rPr lang="en-US" altLang="zh-TW" sz="2000" dirty="0">
                <a:solidFill>
                  <a:srgbClr val="FF0000"/>
                </a:solidFill>
              </a:rPr>
              <a:t> script engineering)</a:t>
            </a:r>
            <a:r>
              <a:rPr lang="zh-TW" altLang="en-US" sz="2000" dirty="0"/>
              <a:t>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23844" y="2"/>
            <a:ext cx="7519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Namp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::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Ｎ</a:t>
            </a:r>
            <a:r>
              <a:rPr lang="en-US" altLang="zh-TW" sz="4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etwork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Mapper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25" y="797989"/>
            <a:ext cx="1218097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https://nmap.org/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07" y="170406"/>
            <a:ext cx="3204740" cy="17168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315" y="3447984"/>
            <a:ext cx="2548209" cy="3312672"/>
          </a:xfrm>
          <a:prstGeom prst="rect">
            <a:avLst/>
          </a:prstGeom>
        </p:spPr>
      </p:pic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6984879" y="3234633"/>
            <a:ext cx="4158255" cy="34554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42" y="3447984"/>
            <a:ext cx="3312672" cy="33126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0429" y="6105331"/>
            <a:ext cx="2440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Gordon Lyon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4932</TotalTime>
  <Words>2892</Words>
  <Application>Microsoft Office PowerPoint</Application>
  <PresentationFormat>自訂</PresentationFormat>
  <Paragraphs>556</Paragraphs>
  <Slides>68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PowerPoint 簡報</vt:lpstr>
      <vt:lpstr>滲透測試 Penetration Test, PT</vt:lpstr>
      <vt:lpstr>滲透測試 Penetration Testing(PT)</vt:lpstr>
      <vt:lpstr>滲透測試方法論  Penetration Testing::Standard|Framework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想要知道nmap有多少參數可下嗎?? 輸入nmap -h就知道</vt:lpstr>
      <vt:lpstr>PowerPoint 簡報</vt:lpstr>
      <vt:lpstr>PowerPoint 簡報</vt:lpstr>
      <vt:lpstr>測試環境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網站漏洞掃描</vt:lpstr>
      <vt:lpstr>此體驗營使用 nmap NSE來進行漏洞掃描 Nmap Scripting Engine (NSE)</vt:lpstr>
      <vt:lpstr>打開瀏覽器輸入https://nmap.org/nsedoc/categories/exploit.html</vt:lpstr>
      <vt:lpstr>PowerPoint 簡報</vt:lpstr>
      <vt:lpstr>PowerPoint 簡報</vt:lpstr>
      <vt:lpstr>新版的nmap已經取消這個腳本程式(script)!</vt:lpstr>
      <vt:lpstr>PowerPoint 簡報</vt:lpstr>
      <vt:lpstr>PowerPoint 簡報</vt:lpstr>
      <vt:lpstr>駭客攻擊神器 metasploit framework</vt:lpstr>
      <vt:lpstr>有時候需要 預先處理:第一次執行msfconsole時先執行下列步驟:</vt:lpstr>
      <vt:lpstr>PowerPoint 簡報</vt:lpstr>
      <vt:lpstr>先學最重要的[後面會有實際操作]</vt:lpstr>
      <vt:lpstr>PowerPoint 簡報</vt:lpstr>
      <vt:lpstr>PowerPoint 簡報</vt:lpstr>
      <vt:lpstr>PowerPoint 簡報</vt:lpstr>
      <vt:lpstr>攻擊成功後,建立地下通道(meterpreter session)</vt:lpstr>
      <vt:lpstr>PowerPoint 簡報</vt:lpstr>
      <vt:lpstr>PowerPoint 簡報</vt:lpstr>
      <vt:lpstr>攻擊成功後,建立地下通道(meterpreter session)</vt:lpstr>
      <vt:lpstr>攻擊成功後,建立地下通道(meterpreter session)</vt:lpstr>
      <vt:lpstr>攻擊成功後,建立地下通道(meterpreter session)</vt:lpstr>
      <vt:lpstr>meterpreter</vt:lpstr>
      <vt:lpstr>PowerPoint 簡報</vt:lpstr>
      <vt:lpstr>PowerPoint 簡報</vt:lpstr>
      <vt:lpstr>PowerPoint 簡報</vt:lpstr>
      <vt:lpstr>PowerPoint 簡報</vt:lpstr>
      <vt:lpstr>駭客攻擊成功,也建立了地下通道(meterpreter session) 你要如何知道並斷絕駭客的攻擊??</vt:lpstr>
      <vt:lpstr>c:\Windows\System32有許多指令 讓我們練習練習 </vt:lpstr>
      <vt:lpstr>當然要了解 Windows常用的網路指令</vt:lpstr>
      <vt:lpstr>net指令</vt:lpstr>
      <vt:lpstr>駭客攻擊成功,也建立了地下通道(meterpreter session) 你要如何知道並斷絕駭客的攻擊??</vt:lpstr>
      <vt:lpstr>PowerPoint 簡報</vt:lpstr>
      <vt:lpstr>使用taskkill斷絕連線</vt:lpstr>
      <vt:lpstr>PowerPoint 簡報</vt:lpstr>
      <vt:lpstr>PowerPoint 簡報</vt:lpstr>
      <vt:lpstr>PowerPoint 簡報</vt:lpstr>
      <vt:lpstr>本課程教你認識</vt:lpstr>
      <vt:lpstr>你可以去美國學metasploit  2017.7.22-23 https://www.blackhat.com/us-17/training/abilities-inc-metasploit-basics.html</vt:lpstr>
      <vt:lpstr>也可以去美國學nmap NSE  2017.7.24-25 https://www.blackhat.com/us-17/training/automating-exploitation-with-nmap-scripting-engine.html</vt:lpstr>
      <vt:lpstr>本課程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KSUIE</cp:lastModifiedBy>
  <cp:revision>23</cp:revision>
  <dcterms:created xsi:type="dcterms:W3CDTF">2017-07-25T01:09:22Z</dcterms:created>
  <dcterms:modified xsi:type="dcterms:W3CDTF">2019-10-16T10:27:10Z</dcterms:modified>
</cp:coreProperties>
</file>